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4" r:id="rId3"/>
    <p:sldId id="265" r:id="rId4"/>
    <p:sldId id="274" r:id="rId5"/>
    <p:sldId id="273" r:id="rId6"/>
    <p:sldId id="276" r:id="rId7"/>
    <p:sldId id="278" r:id="rId8"/>
    <p:sldId id="279" r:id="rId9"/>
    <p:sldId id="280" r:id="rId10"/>
    <p:sldId id="268" r:id="rId11"/>
    <p:sldId id="283" r:id="rId12"/>
    <p:sldId id="282" r:id="rId13"/>
    <p:sldId id="281" r:id="rId14"/>
    <p:sldId id="284" r:id="rId15"/>
    <p:sldId id="287" r:id="rId16"/>
    <p:sldId id="285" r:id="rId17"/>
    <p:sldId id="28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6F979-FEAD-4904-BCA0-4B5A12D1D7A5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837D7-82AD-48FF-A15F-C5DB4DC7C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1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0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06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411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078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24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79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60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37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7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01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01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9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6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9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CAA0-16C8-4326-A5ED-20E3F10EFE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1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DE35D-309C-43C1-8BE8-1D8A1859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C3B31F-B603-4B69-8D87-7541EA152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CE686-135C-4440-B28E-151E4AEC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6FF59-1CB3-4F6F-BB5E-5C37B3DD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7B514-7EB3-4D56-AD00-C5AA7764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06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29E41-78A7-4564-A228-C4B783EC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C796B-CC49-4237-8AED-B12DA2821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E538B-D632-41F2-A0AA-348F3495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C6C594-5F1E-48EE-B694-B3BAE130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1F730-446C-438A-9DC7-89871425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1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29E3FB-309D-485B-AC37-7E716DB88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FAE2C3-C9E1-4846-95A3-C2F9E736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AE563D-FA38-42CC-A687-A0025003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CB434-5F7B-44A3-B77E-7BFA3233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A9F96-A223-49A1-8C9A-5E8D3F96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B8B61-A522-49B2-8384-C649D295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6D70E-35C0-49E0-8E6D-4922B7BF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DD669-7F65-4858-ABF0-341B7912D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A44B4-C36A-4732-BF70-03B4F9C4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9FB334-1B09-429E-A39F-9D9944DC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49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AF70D-05E0-4CAE-874C-430C2E19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7414C7-734E-4F86-B599-41E7AE0C5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CEA9F7-466C-4F5D-AE47-E5B907F1E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EFC71-2A25-47D6-BF4B-7F6B7CE4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2595-6A4C-41C5-BBD1-9D479E5F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8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30F4A-0658-4D15-8E6B-1B079B8F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A1100-B138-4BF8-A175-16838B8D4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448FAE-159D-485E-9118-3D7479DEA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27C66F-309F-49C1-A31B-8B8515A5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A48D50-41CC-49F1-ADB7-E3373AE18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5C5004-CC58-4A5E-8747-7A2DF23E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2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1BE75-237F-4F1E-98AC-D29DB4F1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F43EDA-BC01-449D-B192-57A374C66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29D0AF-023B-486E-8EEC-4EEF1EABE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87CCB2-124A-4DC7-B93B-01B865D02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DCF33B-3AF3-4127-90D2-E27604C95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27D993-0A81-4091-BCCA-372740A7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031246-BF09-453A-ABAA-8AFFEF57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B7E0FD-5828-4ED6-B4BF-75C7CAB1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8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49463-C0BD-4FAC-B080-3231D85B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52775-4C82-4009-A4EF-E2F491C5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101E01-0C4A-414D-BBEC-3ACDF736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856144-FE1A-45F8-B664-91F00979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90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A85CA7-992B-4981-B539-9AB3F4D9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BEE2DD-C336-4C05-A3A2-9EB94087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2F316-19B8-40ED-A30B-7FD92986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3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D7D83-BB38-4514-95B4-8DF9990D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44F2F-3D06-4935-B2A5-BBEE5CA3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170B3-4AF4-4A7F-8DD5-7F5F5A85C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A81D97-592C-4169-A586-B4565FCB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7A1B77-1BF8-430D-AFB6-FE925116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D1423-68BC-44EB-B109-E673C035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1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0BCDD-45F0-43F8-88CE-98D712EE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56C861-F63D-4DB9-8B62-E72C4C079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35D547-CB56-480D-9A36-45BF09232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71DBBA-6604-4A4A-9FF0-2FB9A69E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11CCB2-F3F1-4431-A79A-80F2021D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5C5923-8596-44AC-80E0-A676A13F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85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700512-9F9E-47CF-A317-E5E71260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DB1614-5998-40EF-837A-00C9D4280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0725C-4F56-46F9-AB1A-4C098A9A5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F81D6-F02B-4063-B6F5-59AD54B9DE9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310DCF-8932-409B-B00B-CDD976C56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C04B4-4497-4D3A-97AC-5D4A05375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7617C-D23B-40B8-A5D1-E6C66D7CA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3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aspinator/pycococreato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fHGqiB_Rq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vise.ly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0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59799" y="1058133"/>
            <a:ext cx="12511597" cy="1263912"/>
          </a:xfrm>
        </p:spPr>
        <p:txBody>
          <a:bodyPr>
            <a:norm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한컴 윤고딕 240" panose="02020603020101020101" pitchFamily="18" charset="-127"/>
              </a:rPr>
              <a:t>출석체크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한컴 윤고딕 240" panose="02020603020101020101" pitchFamily="18" charset="-127"/>
              </a:rPr>
              <a:t>AI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한컴 윤고딕 240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6478" y="2506835"/>
            <a:ext cx="11779041" cy="930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C99195-EC76-42CB-AE88-37FC75032747}"/>
              </a:ext>
            </a:extLst>
          </p:cNvPr>
          <p:cNvSpPr/>
          <p:nvPr/>
        </p:nvSpPr>
        <p:spPr>
          <a:xfrm flipV="1">
            <a:off x="5733309" y="6035039"/>
            <a:ext cx="6252210" cy="7532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E710C4-2461-4D05-8058-07B95595BFEB}"/>
              </a:ext>
            </a:extLst>
          </p:cNvPr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ACA171-DB75-48AA-BB08-18DDCCAD258E}"/>
              </a:ext>
            </a:extLst>
          </p:cNvPr>
          <p:cNvSpPr/>
          <p:nvPr/>
        </p:nvSpPr>
        <p:spPr>
          <a:xfrm>
            <a:off x="-1" y="54711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4B521080-DF2F-4FBC-8A4C-049919149911}"/>
              </a:ext>
            </a:extLst>
          </p:cNvPr>
          <p:cNvSpPr txBox="1">
            <a:spLocks/>
          </p:cNvSpPr>
          <p:nvPr/>
        </p:nvSpPr>
        <p:spPr>
          <a:xfrm>
            <a:off x="80682" y="155926"/>
            <a:ext cx="5138602" cy="428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년도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학기 인공지능종합설계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AAED3-F1FF-400C-8C8A-EF7B1E9A2FCE}"/>
              </a:ext>
            </a:extLst>
          </p:cNvPr>
          <p:cNvSpPr txBox="1"/>
          <p:nvPr/>
        </p:nvSpPr>
        <p:spPr>
          <a:xfrm>
            <a:off x="8444753" y="4187502"/>
            <a:ext cx="3074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 화 기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20141713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허   찬 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20151476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이원석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20151739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공대현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91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사다리꼴 81">
            <a:extLst>
              <a:ext uri="{FF2B5EF4-FFF2-40B4-BE49-F238E27FC236}">
                <a16:creationId xmlns:a16="http://schemas.microsoft.com/office/drawing/2014/main" id="{720222EA-7D20-4262-83F3-0E4459D3E3B9}"/>
              </a:ext>
            </a:extLst>
          </p:cNvPr>
          <p:cNvSpPr/>
          <p:nvPr/>
        </p:nvSpPr>
        <p:spPr>
          <a:xfrm rot="5400000">
            <a:off x="4732040" y="4011763"/>
            <a:ext cx="3157960" cy="1658825"/>
          </a:xfrm>
          <a:prstGeom prst="trapezoid">
            <a:avLst>
              <a:gd name="adj" fmla="val 12603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10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640450" y="764302"/>
            <a:ext cx="6757045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/>
              <a:t>Dataset </a:t>
            </a:r>
            <a:r>
              <a:rPr lang="ko-KR" altLang="en-US" sz="2400" b="1" dirty="0"/>
              <a:t>파일 변환</a:t>
            </a: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File Dataset → COCO Dataset(json file)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Image</a:t>
            </a:r>
            <a:r>
              <a:rPr lang="ko-KR" altLang="en-US" dirty="0"/>
              <a:t>와 </a:t>
            </a:r>
            <a:r>
              <a:rPr lang="en-US" altLang="ko-KR" dirty="0"/>
              <a:t>Annotation</a:t>
            </a:r>
            <a:r>
              <a:rPr lang="ko-KR" altLang="en-US" dirty="0"/>
              <a:t>을 함께 저장하고 있는 형태의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COCO : Common Objects in </a:t>
            </a:r>
            <a:r>
              <a:rPr lang="en-US" altLang="ko-KR" dirty="0" err="1"/>
              <a:t>COntext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en-US" altLang="ko-KR" u="sng" dirty="0">
                <a:hlinkClick r:id="rId3"/>
              </a:rPr>
              <a:t>github.com/</a:t>
            </a:r>
            <a:r>
              <a:rPr lang="en-US" altLang="ko-KR" u="sng" dirty="0" err="1">
                <a:hlinkClick r:id="rId3"/>
              </a:rPr>
              <a:t>waspinator</a:t>
            </a:r>
            <a:r>
              <a:rPr lang="en-US" altLang="ko-KR" u="sng" dirty="0">
                <a:hlinkClick r:id="rId3"/>
              </a:rPr>
              <a:t>/</a:t>
            </a:r>
            <a:r>
              <a:rPr lang="en-US" altLang="ko-KR" u="sng" dirty="0" err="1">
                <a:hlinkClick r:id="rId3"/>
              </a:rPr>
              <a:t>pycococreator</a:t>
            </a:r>
            <a:r>
              <a:rPr lang="en-US" altLang="ko-KR" u="sng" dirty="0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15264-3050-4A89-A7DF-2A0E33D1E5C4}"/>
              </a:ext>
            </a:extLst>
          </p:cNvPr>
          <p:cNvSpPr txBox="1"/>
          <p:nvPr/>
        </p:nvSpPr>
        <p:spPr>
          <a:xfrm>
            <a:off x="7985741" y="1312044"/>
            <a:ext cx="2740904" cy="22467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CATEGORIES = [</a:t>
            </a:r>
          </a:p>
          <a:p>
            <a:pPr fontAlgn="base"/>
            <a:r>
              <a:rPr lang="en-US" altLang="ko-KR" sz="1400" dirty="0"/>
              <a:t>{'id': 1,</a:t>
            </a:r>
          </a:p>
          <a:p>
            <a:pPr fontAlgn="base"/>
            <a:r>
              <a:rPr lang="en-US" altLang="ko-KR" sz="1400" dirty="0"/>
              <a:t>'name': </a:t>
            </a:r>
            <a:r>
              <a:rPr lang="en-US" altLang="ko-KR" sz="1400" b="1" dirty="0">
                <a:solidFill>
                  <a:srgbClr val="FF0000"/>
                </a:solidFill>
              </a:rPr>
              <a:t>'Kong’</a:t>
            </a:r>
            <a:r>
              <a:rPr lang="en-US" altLang="ko-KR" sz="1400" dirty="0"/>
              <a:t>,</a:t>
            </a:r>
          </a:p>
          <a:p>
            <a:pPr fontAlgn="base"/>
            <a:r>
              <a:rPr lang="en-US" altLang="ko-KR" sz="1400" dirty="0"/>
              <a:t>'</a:t>
            </a:r>
            <a:r>
              <a:rPr lang="en-US" altLang="ko-KR" sz="1400" dirty="0" err="1"/>
              <a:t>supercategory</a:t>
            </a:r>
            <a:r>
              <a:rPr lang="en-US" altLang="ko-KR" sz="1400" dirty="0"/>
              <a:t>': 'face’},</a:t>
            </a:r>
          </a:p>
          <a:p>
            <a:pPr fontAlgn="base"/>
            <a:r>
              <a:rPr lang="en-US" altLang="ko-KR" sz="1400" dirty="0"/>
              <a:t>{'id': 2,</a:t>
            </a:r>
          </a:p>
          <a:p>
            <a:pPr fontAlgn="base"/>
            <a:r>
              <a:rPr lang="en-US" altLang="ko-KR" sz="1400" dirty="0"/>
              <a:t>'name': </a:t>
            </a:r>
            <a:r>
              <a:rPr lang="en-US" altLang="ko-KR" sz="1400" b="1" dirty="0">
                <a:solidFill>
                  <a:srgbClr val="FF0000"/>
                </a:solidFill>
              </a:rPr>
              <a:t>'Lee’</a:t>
            </a:r>
            <a:r>
              <a:rPr lang="en-US" altLang="ko-KR" sz="1400" dirty="0"/>
              <a:t>,</a:t>
            </a:r>
          </a:p>
          <a:p>
            <a:pPr fontAlgn="base"/>
            <a:r>
              <a:rPr lang="en-US" altLang="ko-KR" sz="1400" dirty="0"/>
              <a:t>'</a:t>
            </a:r>
            <a:r>
              <a:rPr lang="en-US" altLang="ko-KR" sz="1400" dirty="0" err="1"/>
              <a:t>supercategory</a:t>
            </a:r>
            <a:r>
              <a:rPr lang="en-US" altLang="ko-KR" sz="1400" dirty="0"/>
              <a:t>': 'face’},</a:t>
            </a:r>
          </a:p>
          <a:p>
            <a:pPr fontAlgn="base"/>
            <a:r>
              <a:rPr lang="en-US" altLang="ko-KR" sz="1400" dirty="0"/>
              <a:t>{'id': 3,</a:t>
            </a:r>
          </a:p>
          <a:p>
            <a:pPr fontAlgn="base"/>
            <a:r>
              <a:rPr lang="en-US" altLang="ko-KR" sz="1400" dirty="0"/>
              <a:t>'name': </a:t>
            </a:r>
            <a:r>
              <a:rPr lang="en-US" altLang="ko-KR" sz="1400" b="1" dirty="0">
                <a:solidFill>
                  <a:srgbClr val="FF0000"/>
                </a:solidFill>
              </a:rPr>
              <a:t>'Huh’</a:t>
            </a:r>
            <a:r>
              <a:rPr lang="en-US" altLang="ko-KR" sz="1400" dirty="0"/>
              <a:t>,</a:t>
            </a:r>
          </a:p>
          <a:p>
            <a:pPr fontAlgn="base"/>
            <a:r>
              <a:rPr lang="en-US" altLang="ko-KR" sz="1400" dirty="0"/>
              <a:t>'</a:t>
            </a:r>
            <a:r>
              <a:rPr lang="en-US" altLang="ko-KR" sz="1400" dirty="0" err="1"/>
              <a:t>supercategory</a:t>
            </a:r>
            <a:r>
              <a:rPr lang="en-US" altLang="ko-KR" sz="1400" dirty="0"/>
              <a:t>': 'face’}]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D45621-B665-4C8B-AD08-42A05AA130B5}"/>
              </a:ext>
            </a:extLst>
          </p:cNvPr>
          <p:cNvGrpSpPr/>
          <p:nvPr/>
        </p:nvGrpSpPr>
        <p:grpSpPr>
          <a:xfrm>
            <a:off x="6796007" y="3823899"/>
            <a:ext cx="4413286" cy="2668851"/>
            <a:chOff x="6398150" y="3498867"/>
            <a:chExt cx="4413286" cy="26688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B9528A-EC54-4C02-9A45-FD94561BEB41}"/>
                </a:ext>
              </a:extLst>
            </p:cNvPr>
            <p:cNvSpPr txBox="1"/>
            <p:nvPr/>
          </p:nvSpPr>
          <p:spPr>
            <a:xfrm>
              <a:off x="6742576" y="4036806"/>
              <a:ext cx="377414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"annotations": [{"id": 2, "</a:t>
              </a:r>
              <a:r>
                <a:rPr lang="en-US" altLang="ko-KR" sz="1400" dirty="0" err="1"/>
                <a:t>image_id</a:t>
              </a:r>
              <a:r>
                <a:rPr lang="en-US" altLang="ko-KR" sz="1400" dirty="0"/>
                <a:t>": 2, "</a:t>
              </a:r>
              <a:r>
                <a:rPr lang="en-US" altLang="ko-KR" sz="1400" dirty="0" err="1"/>
                <a:t>category_id</a:t>
              </a:r>
              <a:r>
                <a:rPr lang="en-US" altLang="ko-KR" sz="1400" dirty="0"/>
                <a:t>": 2, "</a:t>
              </a:r>
              <a:r>
                <a:rPr lang="en-US" altLang="ko-KR" sz="1400" dirty="0" err="1"/>
                <a:t>iscrowd</a:t>
              </a:r>
              <a:r>
                <a:rPr lang="en-US" altLang="ko-KR" sz="1400" dirty="0"/>
                <a:t>": 0, "area": 22695, "</a:t>
              </a:r>
              <a:r>
                <a:rPr lang="en-US" altLang="ko-KR" sz="1400" dirty="0" err="1"/>
                <a:t>bbox</a:t>
              </a:r>
              <a:r>
                <a:rPr lang="en-US" altLang="ko-KR" sz="1400" dirty="0"/>
                <a:t>": [380.0, 426.0, 147.0, 225.0], "segmentation": [[445.0, 650.5, 416.0, 649.5, 390.5, 625.0, 379.5, 608.0, 379.5, 583.0, 419.5, 456.0, 441.0, 431.5, 475.0, 425.5, 502.0, 433.5, 517.5, 450.0, 526.5, 486.0, 486.5, 613.0, 472.0, 636.5, 445.0, 650.5]], "width": 960, "height": 1280}</a:t>
              </a:r>
              <a:endParaRPr lang="ko-KR" altLang="en-US" sz="14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D30BB8-2E1E-4BDD-9090-EEF599946625}"/>
                </a:ext>
              </a:extLst>
            </p:cNvPr>
            <p:cNvSpPr/>
            <p:nvPr/>
          </p:nvSpPr>
          <p:spPr>
            <a:xfrm>
              <a:off x="6398150" y="3870480"/>
              <a:ext cx="4413286" cy="229723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32794D-9011-4EA0-9A0E-2D3CDD1870A9}"/>
                </a:ext>
              </a:extLst>
            </p:cNvPr>
            <p:cNvSpPr txBox="1"/>
            <p:nvPr/>
          </p:nvSpPr>
          <p:spPr>
            <a:xfrm>
              <a:off x="6398150" y="3498867"/>
              <a:ext cx="180241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JSON File</a:t>
              </a:r>
              <a:endParaRPr lang="ko-KR" altLang="en-US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56F83D5-2DA4-457B-91E1-9AD7940C013B}"/>
              </a:ext>
            </a:extLst>
          </p:cNvPr>
          <p:cNvGrpSpPr/>
          <p:nvPr/>
        </p:nvGrpSpPr>
        <p:grpSpPr>
          <a:xfrm>
            <a:off x="679427" y="3180155"/>
            <a:ext cx="4802181" cy="3240529"/>
            <a:chOff x="991672" y="3121211"/>
            <a:chExt cx="4802181" cy="3240529"/>
          </a:xfrm>
        </p:grpSpPr>
        <p:pic>
          <p:nvPicPr>
            <p:cNvPr id="18" name="그림 17" descr="사람, 실내, 의류, 남자이(가) 표시된 사진&#10;&#10;자동 생성된 설명">
              <a:extLst>
                <a:ext uri="{FF2B5EF4-FFF2-40B4-BE49-F238E27FC236}">
                  <a16:creationId xmlns:a16="http://schemas.microsoft.com/office/drawing/2014/main" id="{84A873A4-7E3A-4005-BE2F-DC662A329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991672" y="3121740"/>
              <a:ext cx="2393239" cy="324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B69C33-0500-4DEE-906C-A601D52D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38" y="3121211"/>
              <a:ext cx="2392615" cy="3240000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681E6E9-C438-4EDB-B5FE-507300B388C7}"/>
                </a:ext>
              </a:extLst>
            </p:cNvPr>
            <p:cNvGrpSpPr/>
            <p:nvPr/>
          </p:nvGrpSpPr>
          <p:grpSpPr>
            <a:xfrm>
              <a:off x="1641319" y="4216415"/>
              <a:ext cx="1010632" cy="1239288"/>
              <a:chOff x="1641319" y="4216415"/>
              <a:chExt cx="1010632" cy="1239288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4F58E4E-CF55-4D99-9B91-45DA9BA82F52}"/>
                  </a:ext>
                </a:extLst>
              </p:cNvPr>
              <p:cNvSpPr/>
              <p:nvPr/>
            </p:nvSpPr>
            <p:spPr>
              <a:xfrm>
                <a:off x="2230575" y="4216416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EB0FA76-B135-4D8B-8EEB-2DF7B3AF522B}"/>
                  </a:ext>
                </a:extLst>
              </p:cNvPr>
              <p:cNvSpPr/>
              <p:nvPr/>
            </p:nvSpPr>
            <p:spPr>
              <a:xfrm>
                <a:off x="2113951" y="4216415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4F535B8-F656-40EC-B042-A8829E9C509D}"/>
                  </a:ext>
                </a:extLst>
              </p:cNvPr>
              <p:cNvSpPr/>
              <p:nvPr/>
            </p:nvSpPr>
            <p:spPr>
              <a:xfrm>
                <a:off x="1998591" y="4216415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8FAEDE9D-F1B8-4F17-9507-201FFF9A06A0}"/>
                  </a:ext>
                </a:extLst>
              </p:cNvPr>
              <p:cNvSpPr/>
              <p:nvPr/>
            </p:nvSpPr>
            <p:spPr>
              <a:xfrm>
                <a:off x="1906351" y="428872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F612D18-3B01-4970-A1CB-207B9759B878}"/>
                  </a:ext>
                </a:extLst>
              </p:cNvPr>
              <p:cNvSpPr/>
              <p:nvPr/>
            </p:nvSpPr>
            <p:spPr>
              <a:xfrm>
                <a:off x="1814111" y="434159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444EC0-1C64-4D58-ACF6-2F90ADD177EA}"/>
                  </a:ext>
                </a:extLst>
              </p:cNvPr>
              <p:cNvSpPr/>
              <p:nvPr/>
            </p:nvSpPr>
            <p:spPr>
              <a:xfrm>
                <a:off x="1740952" y="445589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6F56240-5EF7-4FD7-967E-4A6F3A425384}"/>
                  </a:ext>
                </a:extLst>
              </p:cNvPr>
              <p:cNvSpPr/>
              <p:nvPr/>
            </p:nvSpPr>
            <p:spPr>
              <a:xfrm>
                <a:off x="1674100" y="454120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32A3853C-C2BF-48CC-930E-BA60A7DDFC85}"/>
                  </a:ext>
                </a:extLst>
              </p:cNvPr>
              <p:cNvSpPr/>
              <p:nvPr/>
            </p:nvSpPr>
            <p:spPr>
              <a:xfrm>
                <a:off x="1641319" y="4626510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B3518A8-E0EE-452B-8A7D-CC9C4C2F30BA}"/>
                  </a:ext>
                </a:extLst>
              </p:cNvPr>
              <p:cNvSpPr/>
              <p:nvPr/>
            </p:nvSpPr>
            <p:spPr>
              <a:xfrm>
                <a:off x="1642935" y="472708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5F5AC1F8-16AB-42A5-898F-96DA5575EF31}"/>
                  </a:ext>
                </a:extLst>
              </p:cNvPr>
              <p:cNvSpPr/>
              <p:nvPr/>
            </p:nvSpPr>
            <p:spPr>
              <a:xfrm>
                <a:off x="1644551" y="487289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95B3BFD-9DEF-4C12-8795-DAB0F4700401}"/>
                  </a:ext>
                </a:extLst>
              </p:cNvPr>
              <p:cNvSpPr/>
              <p:nvPr/>
            </p:nvSpPr>
            <p:spPr>
              <a:xfrm>
                <a:off x="1698216" y="4974857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0802961-F5F5-4AAF-919F-DD918BA8B1E9}"/>
                  </a:ext>
                </a:extLst>
              </p:cNvPr>
              <p:cNvSpPr/>
              <p:nvPr/>
            </p:nvSpPr>
            <p:spPr>
              <a:xfrm>
                <a:off x="1834044" y="506592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843FD26-9744-4512-BCF6-7E9544480FD4}"/>
                  </a:ext>
                </a:extLst>
              </p:cNvPr>
              <p:cNvSpPr/>
              <p:nvPr/>
            </p:nvSpPr>
            <p:spPr>
              <a:xfrm>
                <a:off x="1921078" y="5174913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906D12A8-F8C6-42DB-821C-7F2B38587127}"/>
                  </a:ext>
                </a:extLst>
              </p:cNvPr>
              <p:cNvSpPr/>
              <p:nvPr/>
            </p:nvSpPr>
            <p:spPr>
              <a:xfrm>
                <a:off x="2044345" y="5237520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4712486-5292-4480-B1FE-BC758CEBE877}"/>
                  </a:ext>
                </a:extLst>
              </p:cNvPr>
              <p:cNvSpPr/>
              <p:nvPr/>
            </p:nvSpPr>
            <p:spPr>
              <a:xfrm>
                <a:off x="2186258" y="5347243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98A4CAE7-75C8-449E-AEDB-A2A3E48DD633}"/>
                  </a:ext>
                </a:extLst>
              </p:cNvPr>
              <p:cNvSpPr/>
              <p:nvPr/>
            </p:nvSpPr>
            <p:spPr>
              <a:xfrm>
                <a:off x="2386295" y="5383396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B6577A1-E37D-4907-B91E-6DD977B7E2E9}"/>
                  </a:ext>
                </a:extLst>
              </p:cNvPr>
              <p:cNvSpPr/>
              <p:nvPr/>
            </p:nvSpPr>
            <p:spPr>
              <a:xfrm>
                <a:off x="2471184" y="5273673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94D62A1D-84B5-40FB-9B98-9952F66FBB84}"/>
                  </a:ext>
                </a:extLst>
              </p:cNvPr>
              <p:cNvSpPr/>
              <p:nvPr/>
            </p:nvSpPr>
            <p:spPr>
              <a:xfrm>
                <a:off x="2543491" y="5099291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6D5DA0A2-57B4-4C77-BB8A-AF5314BAA216}"/>
                  </a:ext>
                </a:extLst>
              </p:cNvPr>
              <p:cNvSpPr/>
              <p:nvPr/>
            </p:nvSpPr>
            <p:spPr>
              <a:xfrm>
                <a:off x="2579644" y="4930511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BFB0533-E3FE-4623-99F5-737933C76B7A}"/>
                  </a:ext>
                </a:extLst>
              </p:cNvPr>
              <p:cNvSpPr/>
              <p:nvPr/>
            </p:nvSpPr>
            <p:spPr>
              <a:xfrm>
                <a:off x="2543491" y="479228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7E0266D-406A-4173-99D3-C614D0F17828}"/>
                  </a:ext>
                </a:extLst>
              </p:cNvPr>
              <p:cNvSpPr/>
              <p:nvPr/>
            </p:nvSpPr>
            <p:spPr>
              <a:xfrm>
                <a:off x="2529505" y="4583889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87E27D2-FE1C-44CC-B0F7-FD75E10C85A6}"/>
                  </a:ext>
                </a:extLst>
              </p:cNvPr>
              <p:cNvSpPr/>
              <p:nvPr/>
            </p:nvSpPr>
            <p:spPr>
              <a:xfrm>
                <a:off x="2482196" y="443977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FDF6DB78-FBFE-4FA2-AF96-3E517F6D6A41}"/>
                  </a:ext>
                </a:extLst>
              </p:cNvPr>
              <p:cNvSpPr/>
              <p:nvPr/>
            </p:nvSpPr>
            <p:spPr>
              <a:xfrm>
                <a:off x="2388516" y="431894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00A8461-08AB-4AD2-9820-7D4BF8BA1162}"/>
                </a:ext>
              </a:extLst>
            </p:cNvPr>
            <p:cNvGrpSpPr/>
            <p:nvPr/>
          </p:nvGrpSpPr>
          <p:grpSpPr>
            <a:xfrm>
              <a:off x="4062287" y="4225860"/>
              <a:ext cx="1010632" cy="1239288"/>
              <a:chOff x="1641319" y="4216415"/>
              <a:chExt cx="1010632" cy="1239288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7B017B9-B501-49EF-9D3D-2521D74F9C20}"/>
                  </a:ext>
                </a:extLst>
              </p:cNvPr>
              <p:cNvSpPr/>
              <p:nvPr/>
            </p:nvSpPr>
            <p:spPr>
              <a:xfrm>
                <a:off x="2230575" y="4216416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1DC30A9-4346-4514-85DD-15A25F3CF6E5}"/>
                  </a:ext>
                </a:extLst>
              </p:cNvPr>
              <p:cNvSpPr/>
              <p:nvPr/>
            </p:nvSpPr>
            <p:spPr>
              <a:xfrm>
                <a:off x="2113951" y="4216415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303803D-554F-437A-9D18-670FEA00DF67}"/>
                  </a:ext>
                </a:extLst>
              </p:cNvPr>
              <p:cNvSpPr/>
              <p:nvPr/>
            </p:nvSpPr>
            <p:spPr>
              <a:xfrm>
                <a:off x="1998591" y="4216415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922144A1-0EB3-48FE-8400-A7A7FEFD938E}"/>
                  </a:ext>
                </a:extLst>
              </p:cNvPr>
              <p:cNvSpPr/>
              <p:nvPr/>
            </p:nvSpPr>
            <p:spPr>
              <a:xfrm>
                <a:off x="1906351" y="428872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B94A4996-EFF1-4412-857A-EBA7E341808A}"/>
                  </a:ext>
                </a:extLst>
              </p:cNvPr>
              <p:cNvSpPr/>
              <p:nvPr/>
            </p:nvSpPr>
            <p:spPr>
              <a:xfrm>
                <a:off x="1814111" y="434159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576170D7-F9BD-4C3D-9F47-EDC9FEE28E8A}"/>
                  </a:ext>
                </a:extLst>
              </p:cNvPr>
              <p:cNvSpPr/>
              <p:nvPr/>
            </p:nvSpPr>
            <p:spPr>
              <a:xfrm>
                <a:off x="1740952" y="445589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2CED6392-FA66-4C4B-9713-6B372F2BAAEA}"/>
                  </a:ext>
                </a:extLst>
              </p:cNvPr>
              <p:cNvSpPr/>
              <p:nvPr/>
            </p:nvSpPr>
            <p:spPr>
              <a:xfrm>
                <a:off x="1674100" y="454120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F25E30D5-D646-4101-898B-8C6E2853379E}"/>
                  </a:ext>
                </a:extLst>
              </p:cNvPr>
              <p:cNvSpPr/>
              <p:nvPr/>
            </p:nvSpPr>
            <p:spPr>
              <a:xfrm>
                <a:off x="1641319" y="4626510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68CA078-9E1A-49F4-8439-AB5633D308B9}"/>
                  </a:ext>
                </a:extLst>
              </p:cNvPr>
              <p:cNvSpPr/>
              <p:nvPr/>
            </p:nvSpPr>
            <p:spPr>
              <a:xfrm>
                <a:off x="1642935" y="472708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13C96D37-2B14-4D36-AA2C-26C09A87292C}"/>
                  </a:ext>
                </a:extLst>
              </p:cNvPr>
              <p:cNvSpPr/>
              <p:nvPr/>
            </p:nvSpPr>
            <p:spPr>
              <a:xfrm>
                <a:off x="1644551" y="487289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BBC1984B-10CB-440C-8B1C-8CDDAB9650BB}"/>
                  </a:ext>
                </a:extLst>
              </p:cNvPr>
              <p:cNvSpPr/>
              <p:nvPr/>
            </p:nvSpPr>
            <p:spPr>
              <a:xfrm>
                <a:off x="1698216" y="4974857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A57E7FE-BD85-41AE-997A-78C79C64814B}"/>
                  </a:ext>
                </a:extLst>
              </p:cNvPr>
              <p:cNvSpPr/>
              <p:nvPr/>
            </p:nvSpPr>
            <p:spPr>
              <a:xfrm>
                <a:off x="1834044" y="506592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260CCAE-555B-4260-8024-360C595D7832}"/>
                  </a:ext>
                </a:extLst>
              </p:cNvPr>
              <p:cNvSpPr/>
              <p:nvPr/>
            </p:nvSpPr>
            <p:spPr>
              <a:xfrm>
                <a:off x="1921078" y="5174913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86953EA4-80FD-45D1-9400-9D121B644048}"/>
                  </a:ext>
                </a:extLst>
              </p:cNvPr>
              <p:cNvSpPr/>
              <p:nvPr/>
            </p:nvSpPr>
            <p:spPr>
              <a:xfrm>
                <a:off x="2044345" y="5237520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54610C6-8208-4041-8D6B-DFB1BC545AF8}"/>
                  </a:ext>
                </a:extLst>
              </p:cNvPr>
              <p:cNvSpPr/>
              <p:nvPr/>
            </p:nvSpPr>
            <p:spPr>
              <a:xfrm>
                <a:off x="2186258" y="5347243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5A793D6-1D6E-4C5F-BBA2-5A61FAC10C8C}"/>
                  </a:ext>
                </a:extLst>
              </p:cNvPr>
              <p:cNvSpPr/>
              <p:nvPr/>
            </p:nvSpPr>
            <p:spPr>
              <a:xfrm>
                <a:off x="2386295" y="5383396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3542A5F-0159-4C24-9B96-E74618DF166E}"/>
                  </a:ext>
                </a:extLst>
              </p:cNvPr>
              <p:cNvSpPr/>
              <p:nvPr/>
            </p:nvSpPr>
            <p:spPr>
              <a:xfrm>
                <a:off x="2471184" y="5273673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2249C1B-F005-4CFA-8A80-6F91AD14C24D}"/>
                  </a:ext>
                </a:extLst>
              </p:cNvPr>
              <p:cNvSpPr/>
              <p:nvPr/>
            </p:nvSpPr>
            <p:spPr>
              <a:xfrm>
                <a:off x="2543491" y="5099291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3A21502D-F57E-47F6-A08A-FA17827F0689}"/>
                  </a:ext>
                </a:extLst>
              </p:cNvPr>
              <p:cNvSpPr/>
              <p:nvPr/>
            </p:nvSpPr>
            <p:spPr>
              <a:xfrm>
                <a:off x="2579644" y="4930511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664C6EB1-4091-4426-BEEC-31EB4F7F44F2}"/>
                  </a:ext>
                </a:extLst>
              </p:cNvPr>
              <p:cNvSpPr/>
              <p:nvPr/>
            </p:nvSpPr>
            <p:spPr>
              <a:xfrm>
                <a:off x="2543491" y="479228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98A71894-BDFE-4797-B97E-9301E82B0819}"/>
                  </a:ext>
                </a:extLst>
              </p:cNvPr>
              <p:cNvSpPr/>
              <p:nvPr/>
            </p:nvSpPr>
            <p:spPr>
              <a:xfrm>
                <a:off x="2529505" y="4583889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D6E5141-1A1C-41BF-A6F2-B3403A70C4AF}"/>
                  </a:ext>
                </a:extLst>
              </p:cNvPr>
              <p:cNvSpPr/>
              <p:nvPr/>
            </p:nvSpPr>
            <p:spPr>
              <a:xfrm>
                <a:off x="2482196" y="4439772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8037008F-3455-4D37-A574-CD88A29CBF19}"/>
                  </a:ext>
                </a:extLst>
              </p:cNvPr>
              <p:cNvSpPr/>
              <p:nvPr/>
            </p:nvSpPr>
            <p:spPr>
              <a:xfrm>
                <a:off x="2388516" y="4318944"/>
                <a:ext cx="72307" cy="723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E06A851-58F3-4490-AB9E-1A2AD82CBD72}"/>
              </a:ext>
            </a:extLst>
          </p:cNvPr>
          <p:cNvSpPr txBox="1"/>
          <p:nvPr/>
        </p:nvSpPr>
        <p:spPr>
          <a:xfrm>
            <a:off x="7985740" y="955289"/>
            <a:ext cx="274090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pycococreator.py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17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11</a:t>
            </a:fld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AE148B-7EEC-4F35-9F7C-838612703CD4}"/>
              </a:ext>
            </a:extLst>
          </p:cNvPr>
          <p:cNvSpPr txBox="1"/>
          <p:nvPr/>
        </p:nvSpPr>
        <p:spPr>
          <a:xfrm>
            <a:off x="640450" y="764302"/>
            <a:ext cx="577439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2400" b="1" dirty="0"/>
              <a:t>                     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이용하여 </a:t>
            </a:r>
            <a:r>
              <a:rPr lang="en-US" altLang="ko-KR" sz="2400" b="1" dirty="0"/>
              <a:t>Train</a:t>
            </a:r>
          </a:p>
        </p:txBody>
      </p:sp>
      <p:pic>
        <p:nvPicPr>
          <p:cNvPr id="26" name="Picture 2" descr="Detectron2 리뷰">
            <a:extLst>
              <a:ext uri="{FF2B5EF4-FFF2-40B4-BE49-F238E27FC236}">
                <a16:creationId xmlns:a16="http://schemas.microsoft.com/office/drawing/2014/main" id="{FA5F498F-91D8-4E4F-932B-D4932D7D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31" y="892319"/>
            <a:ext cx="2370611" cy="43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7A8B15-058B-4794-9EF8-420A8F96C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01" y="1716358"/>
            <a:ext cx="4765749" cy="27253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5C9C15-B770-4486-994C-8700B44E37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13" b="1203"/>
          <a:stretch/>
        </p:blipFill>
        <p:spPr>
          <a:xfrm>
            <a:off x="5838058" y="1667597"/>
            <a:ext cx="5698601" cy="4406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7F116B-7507-4B7B-B17B-D53AD759A1DF}"/>
              </a:ext>
            </a:extLst>
          </p:cNvPr>
          <p:cNvSpPr/>
          <p:nvPr/>
        </p:nvSpPr>
        <p:spPr>
          <a:xfrm>
            <a:off x="2971175" y="2240213"/>
            <a:ext cx="1282949" cy="1996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B876C5-E57A-4F8D-A69F-EE1FCD55E887}"/>
              </a:ext>
            </a:extLst>
          </p:cNvPr>
          <p:cNvSpPr/>
          <p:nvPr/>
        </p:nvSpPr>
        <p:spPr>
          <a:xfrm>
            <a:off x="5838057" y="5160750"/>
            <a:ext cx="3372466" cy="1656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C15BB-431D-47D6-8CB0-9B1FE2FBA8B3}"/>
              </a:ext>
            </a:extLst>
          </p:cNvPr>
          <p:cNvSpPr txBox="1"/>
          <p:nvPr/>
        </p:nvSpPr>
        <p:spPr>
          <a:xfrm>
            <a:off x="812197" y="4761587"/>
            <a:ext cx="411158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COCO format data json file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얼굴 이미지 파일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Class : 3 (Kong, Lee, Huh)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657915-8F57-4EAF-8DBF-9B96F8237C86}"/>
              </a:ext>
            </a:extLst>
          </p:cNvPr>
          <p:cNvSpPr/>
          <p:nvPr/>
        </p:nvSpPr>
        <p:spPr>
          <a:xfrm>
            <a:off x="4342434" y="2240212"/>
            <a:ext cx="852216" cy="1996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7C9EF7-D1AF-4CEA-90E9-BEDA35146BF6}"/>
              </a:ext>
            </a:extLst>
          </p:cNvPr>
          <p:cNvSpPr/>
          <p:nvPr/>
        </p:nvSpPr>
        <p:spPr>
          <a:xfrm>
            <a:off x="464131" y="1453769"/>
            <a:ext cx="11263739" cy="48966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5C80600-7332-42DC-B469-CE1F99AD32EC}"/>
              </a:ext>
            </a:extLst>
          </p:cNvPr>
          <p:cNvCxnSpPr/>
          <p:nvPr/>
        </p:nvCxnSpPr>
        <p:spPr>
          <a:xfrm>
            <a:off x="5691321" y="1449843"/>
            <a:ext cx="0" cy="4900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58361D-32FC-4715-BCED-B48D948ABDB6}"/>
              </a:ext>
            </a:extLst>
          </p:cNvPr>
          <p:cNvCxnSpPr>
            <a:cxnSpLocks/>
          </p:cNvCxnSpPr>
          <p:nvPr/>
        </p:nvCxnSpPr>
        <p:spPr>
          <a:xfrm>
            <a:off x="464132" y="4558291"/>
            <a:ext cx="5227189" cy="300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753F78A-ADB0-4E2D-8674-2251B643EFC9}"/>
              </a:ext>
            </a:extLst>
          </p:cNvPr>
          <p:cNvSpPr txBox="1"/>
          <p:nvPr/>
        </p:nvSpPr>
        <p:spPr>
          <a:xfrm>
            <a:off x="5673033" y="4873296"/>
            <a:ext cx="307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③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4B7019-5E97-4D39-AD0C-D96C579BD3F0}"/>
              </a:ext>
            </a:extLst>
          </p:cNvPr>
          <p:cNvSpPr txBox="1"/>
          <p:nvPr/>
        </p:nvSpPr>
        <p:spPr>
          <a:xfrm>
            <a:off x="4992004" y="2363868"/>
            <a:ext cx="307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②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B5E63-3080-46C2-97CF-24B3B4596476}"/>
              </a:ext>
            </a:extLst>
          </p:cNvPr>
          <p:cNvSpPr txBox="1"/>
          <p:nvPr/>
        </p:nvSpPr>
        <p:spPr>
          <a:xfrm>
            <a:off x="4042483" y="2354184"/>
            <a:ext cx="307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7926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12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640451" y="764302"/>
            <a:ext cx="9286012" cy="1971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2400" b="1" dirty="0"/>
              <a:t>출석체크 기준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/>
              <a:t>동영상의 프레임 속도에 맞춰 현실 시간 계산</a:t>
            </a:r>
            <a:r>
              <a:rPr lang="en-US" altLang="ko-KR" sz="2000" dirty="0"/>
              <a:t>(2.47frame/s)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dirty="0"/>
              <a:t>출석 시간에 따라 출석</a:t>
            </a:r>
            <a:r>
              <a:rPr lang="en-US" altLang="ko-KR" sz="2000" dirty="0"/>
              <a:t>, </a:t>
            </a:r>
            <a:r>
              <a:rPr lang="ko-KR" altLang="en-US" sz="2000" dirty="0"/>
              <a:t>지각</a:t>
            </a:r>
            <a:r>
              <a:rPr lang="en-US" altLang="ko-KR" sz="2000" dirty="0"/>
              <a:t>, </a:t>
            </a:r>
            <a:r>
              <a:rPr lang="ko-KR" altLang="en-US" sz="2000" dirty="0"/>
              <a:t>결석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출튀</a:t>
            </a:r>
            <a:r>
              <a:rPr lang="ko-KR" altLang="en-US" sz="2000" dirty="0"/>
              <a:t> </a:t>
            </a:r>
            <a:r>
              <a:rPr lang="en-US" altLang="ko-KR" sz="2000" dirty="0"/>
              <a:t>4</a:t>
            </a:r>
            <a:r>
              <a:rPr lang="ko-KR" altLang="en-US" sz="2000" dirty="0"/>
              <a:t>가지로 분류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000" dirty="0"/>
              <a:t>(</a:t>
            </a:r>
            <a:r>
              <a:rPr lang="ko-KR" altLang="en-US" sz="2000" dirty="0"/>
              <a:t>실제 강의 시간 </a:t>
            </a:r>
            <a:r>
              <a:rPr lang="en-US" altLang="ko-KR" sz="2000" dirty="0"/>
              <a:t>75</a:t>
            </a:r>
            <a:r>
              <a:rPr lang="ko-KR" altLang="en-US" sz="2000" dirty="0"/>
              <a:t>분을 동영상 </a:t>
            </a:r>
            <a:r>
              <a:rPr lang="en-US" altLang="ko-KR" sz="2000" dirty="0"/>
              <a:t>25</a:t>
            </a:r>
            <a:r>
              <a:rPr lang="ko-KR" altLang="en-US" sz="2000" dirty="0"/>
              <a:t>초로 가정하여 </a:t>
            </a:r>
            <a:r>
              <a:rPr lang="en-US" altLang="ko-KR" sz="2000" dirty="0"/>
              <a:t>Test)</a:t>
            </a:r>
            <a:endParaRPr lang="en-US" altLang="ko-KR" sz="24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21738"/>
              </p:ext>
            </p:extLst>
          </p:nvPr>
        </p:nvGraphicFramePr>
        <p:xfrm>
          <a:off x="1249095" y="2995206"/>
          <a:ext cx="9693810" cy="280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8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87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367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              상태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수업시간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>
                          <a:solidFill>
                            <a:schemeClr val="tx1"/>
                          </a:solidFill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>
                          <a:solidFill>
                            <a:schemeClr val="tx1"/>
                          </a:solidFill>
                        </a:rPr>
                        <a:t>지각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>
                          <a:solidFill>
                            <a:schemeClr val="tx1"/>
                          </a:solidFill>
                        </a:rPr>
                        <a:t>결석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err="1">
                          <a:solidFill>
                            <a:schemeClr val="tx1"/>
                          </a:solidFill>
                        </a:rPr>
                        <a:t>출튀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9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75</a:t>
                      </a:r>
                      <a:r>
                        <a:rPr lang="ko-KR" altLang="en-US" sz="2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</a:t>
                      </a:r>
                      <a:endParaRPr lang="ko-KR" altLang="en-US" sz="20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늦지 않고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이상 출석 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이하만큼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늦게 출석 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초과만큼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늦게 출석 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결석하지 않고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이하 출석 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9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2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  <a:endParaRPr lang="ko-KR" altLang="en-US" sz="20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늦지 않고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이상 출석 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이하만큼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늦게 출석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초과만큼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늦게 출석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결석하지 않고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6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이하 출석 </a:t>
                      </a:r>
                      <a:endParaRPr lang="ko-KR" altLang="en-US" sz="1600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03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13</a:t>
            </a:fld>
            <a:endParaRPr lang="ko-KR" altLang="en-US" sz="1400" dirty="0"/>
          </a:p>
        </p:txBody>
      </p:sp>
      <p:pic>
        <p:nvPicPr>
          <p:cNvPr id="1025" name="_x283365928" descr="EMB000078f814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7086" r="9808" b="15308"/>
          <a:stretch>
            <a:fillRect/>
          </a:stretch>
        </p:blipFill>
        <p:spPr bwMode="auto">
          <a:xfrm>
            <a:off x="2597701" y="2331545"/>
            <a:ext cx="6996599" cy="388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4826671" y="6217739"/>
            <a:ext cx="253865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[ex. </a:t>
            </a:r>
            <a:r>
              <a:rPr lang="ko-KR" altLang="en-US" sz="1600" dirty="0"/>
              <a:t>수업시간 </a:t>
            </a:r>
            <a:r>
              <a:rPr lang="en-US" altLang="ko-KR" sz="1600" dirty="0"/>
              <a:t>5</a:t>
            </a:r>
            <a:r>
              <a:rPr lang="ko-KR" altLang="en-US" sz="1600" dirty="0"/>
              <a:t>초 경과</a:t>
            </a:r>
            <a:r>
              <a:rPr lang="en-US" altLang="ko-KR" sz="1600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BA9E7-4879-435B-969A-A18E5CAB8236}"/>
              </a:ext>
            </a:extLst>
          </p:cNvPr>
          <p:cNvSpPr txBox="1"/>
          <p:nvPr/>
        </p:nvSpPr>
        <p:spPr>
          <a:xfrm>
            <a:off x="640450" y="764302"/>
            <a:ext cx="8189785" cy="151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2400" b="1" dirty="0"/>
              <a:t>출석체크 결과 </a:t>
            </a:r>
            <a:r>
              <a:rPr lang="en-US" altLang="ko-KR" dirty="0"/>
              <a:t>(</a:t>
            </a:r>
            <a:r>
              <a:rPr lang="en-GB" altLang="ko-KR" dirty="0">
                <a:hlinkClick r:id="rId4"/>
              </a:rPr>
              <a:t>https://www.youtube.com/watch?v=GfHGqiB_RqE</a:t>
            </a:r>
            <a:r>
              <a:rPr lang="en-GB" altLang="ko-KR" dirty="0"/>
              <a:t>)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좌측 상단에 출석 시간을 </a:t>
            </a:r>
            <a:r>
              <a:rPr lang="en-US" altLang="ko-KR" sz="2000" dirty="0"/>
              <a:t>frame </a:t>
            </a:r>
            <a:r>
              <a:rPr lang="ko-KR" altLang="en-US" sz="2000" dirty="0"/>
              <a:t>단위로 </a:t>
            </a:r>
            <a:r>
              <a:rPr lang="en-US" altLang="ko-KR" sz="2000" dirty="0"/>
              <a:t>display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Kong</a:t>
            </a:r>
            <a:r>
              <a:rPr lang="ko-KR" altLang="en-US" sz="2000" dirty="0"/>
              <a:t> </a:t>
            </a:r>
            <a:r>
              <a:rPr lang="en-US" altLang="ko-KR" sz="2000" dirty="0"/>
              <a:t>: 10 frame, Lee : 16 frame, Huh : 5 frame </a:t>
            </a:r>
          </a:p>
        </p:txBody>
      </p:sp>
    </p:spTree>
    <p:extLst>
      <p:ext uri="{BB962C8B-B14F-4D97-AF65-F5344CB8AC3E}">
        <p14:creationId xmlns:p14="http://schemas.microsoft.com/office/powerpoint/2010/main" val="72261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14</a:t>
            </a:fld>
            <a:endParaRPr lang="ko-KR" altLang="en-US" sz="14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83363912" descr="EMB000078f814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61" r="1501" b="4295"/>
          <a:stretch>
            <a:fillRect/>
          </a:stretch>
        </p:blipFill>
        <p:spPr bwMode="auto">
          <a:xfrm>
            <a:off x="923197" y="3092863"/>
            <a:ext cx="10345606" cy="21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640451" y="764302"/>
            <a:ext cx="9286012" cy="151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2400" b="1" dirty="0"/>
              <a:t>출석체크 결과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총 수업 시간 </a:t>
            </a:r>
            <a:r>
              <a:rPr lang="en-US" altLang="ko-KR" sz="2000" dirty="0"/>
              <a:t>25</a:t>
            </a:r>
            <a:r>
              <a:rPr lang="ko-KR" altLang="en-US" sz="2000" dirty="0"/>
              <a:t>초가 지난 뒤</a:t>
            </a:r>
            <a:r>
              <a:rPr lang="en-US" altLang="ko-KR" sz="2000" dirty="0"/>
              <a:t>, </a:t>
            </a:r>
            <a:r>
              <a:rPr lang="ko-KR" altLang="en-US" sz="2000" dirty="0"/>
              <a:t>학생들의 출결 상태를 기록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출석 시간에 따른 </a:t>
            </a:r>
            <a:r>
              <a:rPr lang="ko-KR" altLang="en-US" sz="2000" dirty="0" err="1"/>
              <a:t>출석율</a:t>
            </a:r>
            <a:r>
              <a:rPr lang="en-US" altLang="ko-KR" sz="2000" dirty="0"/>
              <a:t>(</a:t>
            </a:r>
            <a:r>
              <a:rPr lang="ko-KR" altLang="en-US" sz="2000" dirty="0"/>
              <a:t>빈도</a:t>
            </a:r>
            <a:r>
              <a:rPr lang="en-US" altLang="ko-KR" sz="2000" dirty="0"/>
              <a:t>)</a:t>
            </a:r>
            <a:r>
              <a:rPr lang="ko-KR" altLang="en-US" sz="2000" dirty="0"/>
              <a:t>에 따라 출석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출튀</a:t>
            </a:r>
            <a:r>
              <a:rPr lang="en-US" altLang="ko-KR" sz="2000" dirty="0"/>
              <a:t>, </a:t>
            </a:r>
            <a:r>
              <a:rPr lang="ko-KR" altLang="en-US" sz="2000" dirty="0"/>
              <a:t>지각 결석으로 구분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93049-7D66-441B-91D9-283F609E7750}"/>
              </a:ext>
            </a:extLst>
          </p:cNvPr>
          <p:cNvSpPr txBox="1"/>
          <p:nvPr/>
        </p:nvSpPr>
        <p:spPr>
          <a:xfrm>
            <a:off x="4488665" y="5312225"/>
            <a:ext cx="321467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F0000"/>
              </a:buClr>
            </a:pPr>
            <a:r>
              <a:rPr lang="en-US" altLang="ko-KR" sz="1600" dirty="0"/>
              <a:t>[</a:t>
            </a:r>
            <a:r>
              <a:rPr lang="ko-KR" altLang="en-US" sz="1600" dirty="0"/>
              <a:t>수업시간 종료 후 출결 결과</a:t>
            </a:r>
            <a:r>
              <a:rPr lang="en-US" altLang="ko-KR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4730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640451" y="764302"/>
            <a:ext cx="9677926" cy="151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2400" b="1" dirty="0"/>
              <a:t>한계점과 개선방법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Bbox</a:t>
            </a:r>
            <a:r>
              <a:rPr lang="ko-KR" altLang="en-US" sz="2000" dirty="0"/>
              <a:t>와 </a:t>
            </a:r>
            <a:r>
              <a:rPr lang="en-US" altLang="ko-KR" sz="2000" dirty="0"/>
              <a:t>Mask Segmentation</a:t>
            </a:r>
            <a:r>
              <a:rPr lang="ko-KR" altLang="en-US" sz="2000" dirty="0"/>
              <a:t>은 정확하지만</a:t>
            </a:r>
            <a:r>
              <a:rPr lang="en-US" altLang="ko-KR" sz="2000" dirty="0"/>
              <a:t>, Classification</a:t>
            </a:r>
            <a:r>
              <a:rPr lang="ko-KR" altLang="en-US" sz="2000" dirty="0"/>
              <a:t>에서 전에 없던 </a:t>
            </a:r>
            <a:r>
              <a:rPr lang="en-US" altLang="ko-KR" sz="2000" dirty="0"/>
              <a:t>Class</a:t>
            </a:r>
            <a:r>
              <a:rPr lang="ko-KR" altLang="en-US" sz="2000" dirty="0"/>
              <a:t>를 </a:t>
            </a:r>
            <a:r>
              <a:rPr lang="en-US" altLang="ko-KR" sz="2000" dirty="0"/>
              <a:t>Train</a:t>
            </a:r>
            <a:r>
              <a:rPr lang="ko-KR" altLang="en-US" sz="2000" dirty="0"/>
              <a:t> </a:t>
            </a:r>
            <a:r>
              <a:rPr lang="en-US" altLang="ko-KR" sz="2000" dirty="0"/>
              <a:t>Class</a:t>
            </a:r>
            <a:r>
              <a:rPr lang="ko-KR" altLang="en-US" sz="2000" dirty="0"/>
              <a:t> 중 하나로 잘못 인식하는 문제 발생</a:t>
            </a:r>
            <a:endParaRPr lang="en-US" altLang="ko-KR" sz="2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DF5BC9-B492-475B-9381-81EE2C748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9" r="18447" b="63667"/>
          <a:stretch/>
        </p:blipFill>
        <p:spPr>
          <a:xfrm>
            <a:off x="497524" y="2766759"/>
            <a:ext cx="6112053" cy="20627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15</a:t>
            </a:fld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75CCD-FE79-43F1-97E9-E8C090DCF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5" t="84140" r="6289"/>
          <a:stretch/>
        </p:blipFill>
        <p:spPr>
          <a:xfrm>
            <a:off x="1048585" y="4938794"/>
            <a:ext cx="10094830" cy="1027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5730D-E1E3-477F-AAC9-054588D638B7}"/>
              </a:ext>
            </a:extLst>
          </p:cNvPr>
          <p:cNvSpPr txBox="1"/>
          <p:nvPr/>
        </p:nvSpPr>
        <p:spPr>
          <a:xfrm>
            <a:off x="3612300" y="6063554"/>
            <a:ext cx="469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&lt;Angular loss</a:t>
            </a:r>
            <a:r>
              <a:rPr lang="ko-KR" altLang="en-US" dirty="0"/>
              <a:t>를 사용한 </a:t>
            </a:r>
            <a:r>
              <a:rPr lang="en-US" altLang="ko-KR" dirty="0"/>
              <a:t>Metric Learning&gt;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F04FB-375A-4DA2-A139-120A3EF6FDA7}"/>
              </a:ext>
            </a:extLst>
          </p:cNvPr>
          <p:cNvSpPr txBox="1"/>
          <p:nvPr/>
        </p:nvSpPr>
        <p:spPr>
          <a:xfrm>
            <a:off x="640451" y="2353315"/>
            <a:ext cx="6710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⇒ Classification Loss</a:t>
            </a:r>
            <a:r>
              <a:rPr lang="ko-KR" altLang="en-US" sz="2000" b="1" dirty="0"/>
              <a:t>에</a:t>
            </a:r>
            <a:r>
              <a:rPr lang="en-US" altLang="ko-KR" sz="2000" b="1" dirty="0"/>
              <a:t> Metric Learning</a:t>
            </a:r>
            <a:r>
              <a:rPr lang="ko-KR" altLang="en-US" sz="2000" b="1" dirty="0"/>
              <a:t>을 적용해야 함</a:t>
            </a:r>
            <a:r>
              <a:rPr lang="en-US" altLang="ko-KR" sz="2000" b="1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3588C77-EFAB-450D-8A23-186FB1D04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9" t="36155" r="18447" b="15447"/>
          <a:stretch/>
        </p:blipFill>
        <p:spPr>
          <a:xfrm>
            <a:off x="6318491" y="2766759"/>
            <a:ext cx="5007314" cy="2251152"/>
          </a:xfrm>
          <a:prstGeom prst="rect">
            <a:avLst/>
          </a:prstGeom>
        </p:spPr>
      </p:pic>
      <p:pic>
        <p:nvPicPr>
          <p:cNvPr id="32" name="그림 31" descr="사람, 실내, 남자, 소년이(가) 표시된 사진&#10;&#10;자동 생성된 설명">
            <a:extLst>
              <a:ext uri="{FF2B5EF4-FFF2-40B4-BE49-F238E27FC236}">
                <a16:creationId xmlns:a16="http://schemas.microsoft.com/office/drawing/2014/main" id="{81898CE8-B471-4D2A-8CA6-252417666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24" y="1478425"/>
            <a:ext cx="6246208" cy="3988464"/>
          </a:xfrm>
          <a:prstGeom prst="rect">
            <a:avLst/>
          </a:prstGeom>
        </p:spPr>
      </p:pic>
      <p:pic>
        <p:nvPicPr>
          <p:cNvPr id="33" name="그림 32" descr="사람, 여자, 서있는, 셔츠이(가) 표시된 사진&#10;&#10;자동 생성된 설명">
            <a:extLst>
              <a:ext uri="{FF2B5EF4-FFF2-40B4-BE49-F238E27FC236}">
                <a16:creationId xmlns:a16="http://schemas.microsoft.com/office/drawing/2014/main" id="{E6CF4E0E-D762-448D-9380-A2EC0F776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51" y="1038966"/>
            <a:ext cx="4381223" cy="4867383"/>
          </a:xfrm>
          <a:prstGeom prst="rect">
            <a:avLst/>
          </a:prstGeom>
        </p:spPr>
      </p:pic>
      <p:pic>
        <p:nvPicPr>
          <p:cNvPr id="34" name="그림 33" descr="사람, 실외, 여자, 보는이(가) 표시된 사진&#10;&#10;자동 생성된 설명">
            <a:extLst>
              <a:ext uri="{FF2B5EF4-FFF2-40B4-BE49-F238E27FC236}">
                <a16:creationId xmlns:a16="http://schemas.microsoft.com/office/drawing/2014/main" id="{647CB717-D9A2-4173-BC6F-FE0377EC7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46" y="657107"/>
            <a:ext cx="4571058" cy="58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16</a:t>
            </a:fld>
            <a:endParaRPr lang="ko-KR" altLang="en-US" sz="14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640451" y="764302"/>
            <a:ext cx="206689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2400" b="1"/>
              <a:t>참고문헌</a:t>
            </a: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77D561-57AF-464F-B35B-58C52DFFBA41}"/>
              </a:ext>
            </a:extLst>
          </p:cNvPr>
          <p:cNvSpPr/>
          <p:nvPr/>
        </p:nvSpPr>
        <p:spPr>
          <a:xfrm>
            <a:off x="1561241" y="1187836"/>
            <a:ext cx="9069519" cy="5544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[1] R.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Girshick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J. Donahue, T. Darrell, and J. Malik. “Rich feature hierarchies for accurate object detection and semantic segmentation.” CVPR (2014)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[2] R.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Girshick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. “Fast R-CNN.” ICCV (2015)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[3] S. Ren, K. He, R.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Girshick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and J. Sun. “Faster R-CNN: Towards real-time object detection with region proposal networks.” NIPS (2015)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[4] R.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Girshick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K. He, G.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Gkioxari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P. Dollar. “Mask R-CNN” ICCV (2017)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[5] T.-Y. Lin, P. Dollar, R.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Girshick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K. He, B. Hariharan, and S.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Belongie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. “Feature pyramid networks for object detection.” CVPR (2017)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[6] T.-Y. Lin, M. Maire, S.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Belongie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J. Hays, P.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Perona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D. Ramanan, P. Dollar, and C. L.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Zitnick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. “Microsoft COCO: Common objects in context.” ECCV (2014)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[7] K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CHen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. “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MMDetection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: Open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mmlab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 detection toolbox and benchmark” arXiv:1906.07155 (2019)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[8] Z. Cai and N. Vasconcelos, "Cascade R-CNN: High Quality Object Detection and Instance Segmentation," in IEEE Transactions on Pattern Analysis and Machine Intelligence.10.1109/TPAMI.2019.2956516 (2019)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[9] R.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Girshick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I.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Radosavovic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G.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Gkioxari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P. Doll ´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ar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, and K. He. </a:t>
            </a:r>
            <a:r>
              <a:rPr lang="en-US" altLang="ko-KR" sz="1400" kern="0" dirty="0" err="1">
                <a:solidFill>
                  <a:srgbClr val="000000"/>
                </a:solidFill>
                <a:ea typeface="바탕" panose="02030600000101010101" pitchFamily="18" charset="-127"/>
              </a:rPr>
              <a:t>Detectron</a:t>
            </a: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. https://github.com/facebookresearch/detectron, (2018)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바탕" panose="02030600000101010101" pitchFamily="18" charset="-127"/>
              </a:rPr>
              <a:t>[10]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앨런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비소첵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딥러닝 데이터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전처리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입문”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[11]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프랑소와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숄레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“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케라스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창시자에게 배우는 딥러닝”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2239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59799" y="1058133"/>
            <a:ext cx="12511597" cy="1263912"/>
          </a:xfrm>
        </p:spPr>
        <p:txBody>
          <a:bodyPr>
            <a:norm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한컴 윤고딕 240" panose="02020603020101020101" pitchFamily="18" charset="-127"/>
              </a:rPr>
              <a:t>감사합니다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한컴 윤고딕 240" panose="02020603020101020101" pitchFamily="18" charset="-127"/>
              </a:rPr>
              <a:t>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한컴 윤고딕 240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6478" y="2506835"/>
            <a:ext cx="11779041" cy="9308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C99195-EC76-42CB-AE88-37FC75032747}"/>
              </a:ext>
            </a:extLst>
          </p:cNvPr>
          <p:cNvSpPr/>
          <p:nvPr/>
        </p:nvSpPr>
        <p:spPr>
          <a:xfrm flipV="1">
            <a:off x="5733309" y="6035039"/>
            <a:ext cx="6252210" cy="7532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E710C4-2461-4D05-8058-07B95595BFEB}"/>
              </a:ext>
            </a:extLst>
          </p:cNvPr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ACA171-DB75-48AA-BB08-18DDCCAD258E}"/>
              </a:ext>
            </a:extLst>
          </p:cNvPr>
          <p:cNvSpPr/>
          <p:nvPr/>
        </p:nvSpPr>
        <p:spPr>
          <a:xfrm>
            <a:off x="-1" y="54711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4B521080-DF2F-4FBC-8A4C-049919149911}"/>
              </a:ext>
            </a:extLst>
          </p:cNvPr>
          <p:cNvSpPr txBox="1">
            <a:spLocks/>
          </p:cNvSpPr>
          <p:nvPr/>
        </p:nvSpPr>
        <p:spPr>
          <a:xfrm>
            <a:off x="80682" y="155926"/>
            <a:ext cx="5138602" cy="428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년도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학기 인공지능종합설계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AAED3-F1FF-400C-8C8A-EF7B1E9A2FCE}"/>
              </a:ext>
            </a:extLst>
          </p:cNvPr>
          <p:cNvSpPr txBox="1"/>
          <p:nvPr/>
        </p:nvSpPr>
        <p:spPr>
          <a:xfrm>
            <a:off x="8444753" y="4187502"/>
            <a:ext cx="3074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 화 기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20141713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허   찬 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20151476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이원석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20151739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공대현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84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E6DE50A-9865-44E2-91C1-D54E6CF7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721" y="4857314"/>
            <a:ext cx="2047875" cy="1847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016C72-73FE-42EF-92CA-463A17B1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46" y="4905868"/>
            <a:ext cx="2028825" cy="1828800"/>
          </a:xfrm>
          <a:prstGeom prst="rect">
            <a:avLst/>
          </a:prstGeom>
        </p:spPr>
      </p:pic>
      <p:pic>
        <p:nvPicPr>
          <p:cNvPr id="1026" name="Picture 2" descr="cctv - 무료 과학 기술개 아이콘">
            <a:extLst>
              <a:ext uri="{FF2B5EF4-FFF2-40B4-BE49-F238E27FC236}">
                <a16:creationId xmlns:a16="http://schemas.microsoft.com/office/drawing/2014/main" id="{249E9FA3-C802-41B5-9DCC-32D46864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09" y="421345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2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640451" y="764302"/>
            <a:ext cx="10798514" cy="344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2400" b="1" dirty="0"/>
              <a:t>문제 인식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대학 수업 내 출결 관련 </a:t>
            </a:r>
            <a:r>
              <a:rPr lang="en-US" altLang="ko-KR" sz="2000" dirty="0"/>
              <a:t>‘</a:t>
            </a:r>
            <a:r>
              <a:rPr lang="ko-KR" altLang="en-US" sz="2000" dirty="0" err="1"/>
              <a:t>출튀</a:t>
            </a:r>
            <a:r>
              <a:rPr lang="ko-KR" altLang="en-US" sz="2000" dirty="0"/>
              <a:t>‘</a:t>
            </a:r>
            <a:r>
              <a:rPr lang="en-US" altLang="ko-KR" sz="2000" dirty="0"/>
              <a:t>, ‘</a:t>
            </a:r>
            <a:r>
              <a:rPr lang="ko-KR" altLang="en-US" sz="2000" dirty="0"/>
              <a:t>대리출석</a:t>
            </a:r>
            <a:r>
              <a:rPr lang="en-US" altLang="ko-KR" sz="2000" dirty="0"/>
              <a:t>’ </a:t>
            </a:r>
            <a:r>
              <a:rPr lang="ko-KR" altLang="en-US" sz="2000" dirty="0"/>
              <a:t>등</a:t>
            </a:r>
            <a:r>
              <a:rPr lang="en-US" altLang="ko-KR" sz="2000" dirty="0"/>
              <a:t> </a:t>
            </a:r>
            <a:r>
              <a:rPr lang="ko-KR" altLang="en-US" sz="2000" dirty="0"/>
              <a:t> 다양한 문제 발생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교수님이나 조교가 일일이 학생들의 출결을 확인해야하는 번거로움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u="sng" dirty="0"/>
              <a:t>출석체크의 문제 해결 및 효율성</a:t>
            </a:r>
            <a:r>
              <a:rPr lang="en-US" altLang="ko-KR" sz="2000" u="sng" dirty="0"/>
              <a:t>, </a:t>
            </a:r>
            <a:r>
              <a:rPr lang="ko-KR" altLang="en-US" sz="2000" u="sng" dirty="0"/>
              <a:t>편리성 개선</a:t>
            </a:r>
            <a:endParaRPr lang="en-US" altLang="ko-KR" sz="2000" u="sng" dirty="0"/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2400" b="1" dirty="0"/>
              <a:t>해결 방안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강의실 내 </a:t>
            </a:r>
            <a:r>
              <a:rPr lang="en-US" altLang="ko-KR" dirty="0"/>
              <a:t>CCTV</a:t>
            </a:r>
            <a:r>
              <a:rPr lang="ko-KR" altLang="en-US" sz="2000" dirty="0"/>
              <a:t>를 이용하여 실시간으로 학생이 수업에 임하고 있는지 확인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총 강의 시간동안 학생이 있는 시간을 확인하여 자동으로 출석</a:t>
            </a:r>
            <a:r>
              <a:rPr lang="en-US" altLang="ko-KR" sz="2000" dirty="0"/>
              <a:t>, </a:t>
            </a:r>
            <a:r>
              <a:rPr lang="ko-KR" altLang="en-US" sz="2000" dirty="0"/>
              <a:t>지각</a:t>
            </a:r>
            <a:r>
              <a:rPr lang="en-US" altLang="ko-KR" sz="2000" dirty="0"/>
              <a:t>, </a:t>
            </a:r>
            <a:r>
              <a:rPr lang="ko-KR" altLang="en-US" sz="2000" dirty="0"/>
              <a:t>결석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출튀</a:t>
            </a:r>
            <a:r>
              <a:rPr lang="ko-KR" altLang="en-US" sz="2000" dirty="0"/>
              <a:t> 구분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9FB01D-BEE3-4F12-AB4C-04CDA16AD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12" y="4647051"/>
            <a:ext cx="22002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7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3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640451" y="764302"/>
            <a:ext cx="9286012" cy="239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ko-KR" altLang="en-US" sz="2400" b="1" dirty="0"/>
              <a:t>설계 계획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/>
              <a:t>학생들의 얼굴 사진으로 </a:t>
            </a:r>
            <a:r>
              <a:rPr lang="en-US" altLang="ko-KR" sz="2000" dirty="0"/>
              <a:t>Dataset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/>
              <a:t>Object Detection</a:t>
            </a:r>
            <a:r>
              <a:rPr lang="ko-KR" altLang="en-US" sz="2000" dirty="0"/>
              <a:t>을 이용하여 </a:t>
            </a:r>
            <a:r>
              <a:rPr lang="en-US" altLang="ko-KR" sz="2000" dirty="0"/>
              <a:t>Neural Network </a:t>
            </a:r>
            <a:r>
              <a:rPr lang="ko-KR" altLang="en-US" sz="2000" dirty="0"/>
              <a:t>학습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/>
              <a:t>실제 강의실을 </a:t>
            </a:r>
            <a:r>
              <a:rPr lang="ko-KR" altLang="en-US" sz="2000" dirty="0" err="1"/>
              <a:t>배경으로한</a:t>
            </a:r>
            <a:r>
              <a:rPr lang="ko-KR" altLang="en-US" sz="2000" dirty="0"/>
              <a:t> 동영상으로 출석시스템 </a:t>
            </a:r>
            <a:r>
              <a:rPr lang="en-US" altLang="ko-KR" sz="2000" dirty="0"/>
              <a:t>Test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dirty="0"/>
          </a:p>
        </p:txBody>
      </p:sp>
      <p:pic>
        <p:nvPicPr>
          <p:cNvPr id="2050" name="Picture 2" descr="Detectron2 리뷰">
            <a:extLst>
              <a:ext uri="{FF2B5EF4-FFF2-40B4-BE49-F238E27FC236}">
                <a16:creationId xmlns:a16="http://schemas.microsoft.com/office/drawing/2014/main" id="{A8E44FDA-66B0-413B-8751-3C18D2D8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722" y="5952976"/>
            <a:ext cx="2370611" cy="43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E0B893-D402-472C-BA4F-10164B78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103" y="3228673"/>
            <a:ext cx="2075230" cy="2650760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64DDA36-2691-44AE-A929-1ECCE82B8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66452"/>
              </p:ext>
            </p:extLst>
          </p:nvPr>
        </p:nvGraphicFramePr>
        <p:xfrm>
          <a:off x="7597187" y="3273526"/>
          <a:ext cx="4105836" cy="2731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459">
                  <a:extLst>
                    <a:ext uri="{9D8B030D-6E8A-4147-A177-3AD203B41FA5}">
                      <a16:colId xmlns:a16="http://schemas.microsoft.com/office/drawing/2014/main" val="4210428961"/>
                    </a:ext>
                  </a:extLst>
                </a:gridCol>
                <a:gridCol w="1026459">
                  <a:extLst>
                    <a:ext uri="{9D8B030D-6E8A-4147-A177-3AD203B41FA5}">
                      <a16:colId xmlns:a16="http://schemas.microsoft.com/office/drawing/2014/main" val="634898988"/>
                    </a:ext>
                  </a:extLst>
                </a:gridCol>
                <a:gridCol w="1026459">
                  <a:extLst>
                    <a:ext uri="{9D8B030D-6E8A-4147-A177-3AD203B41FA5}">
                      <a16:colId xmlns:a16="http://schemas.microsoft.com/office/drawing/2014/main" val="3873273645"/>
                    </a:ext>
                  </a:extLst>
                </a:gridCol>
                <a:gridCol w="1026459">
                  <a:extLst>
                    <a:ext uri="{9D8B030D-6E8A-4147-A177-3AD203B41FA5}">
                      <a16:colId xmlns:a16="http://schemas.microsoft.com/office/drawing/2014/main" val="2663338598"/>
                    </a:ext>
                  </a:extLst>
                </a:gridCol>
              </a:tblGrid>
              <a:tr h="682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강의 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출석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출결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427566"/>
                  </a:ext>
                </a:extLst>
              </a:tr>
              <a:tr h="682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공대현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75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출석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316296"/>
                  </a:ext>
                </a:extLst>
              </a:tr>
              <a:tr h="682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이원석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출튀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75689"/>
                  </a:ext>
                </a:extLst>
              </a:tr>
              <a:tr h="682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허찬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65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지각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45183"/>
                  </a:ext>
                </a:extLst>
              </a:tr>
            </a:tbl>
          </a:graphicData>
        </a:graphic>
      </p:graphicFrame>
      <p:pic>
        <p:nvPicPr>
          <p:cNvPr id="29" name="그림 28" descr="실내, 사람, 소년, 앉아있는이(가) 표시된 사진&#10;&#10;자동 생성된 설명">
            <a:extLst>
              <a:ext uri="{FF2B5EF4-FFF2-40B4-BE49-F238E27FC236}">
                <a16:creationId xmlns:a16="http://schemas.microsoft.com/office/drawing/2014/main" id="{9D3E3206-6C1A-444A-96E7-3AD0F00A6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49" y="3376666"/>
            <a:ext cx="673692" cy="939085"/>
          </a:xfrm>
          <a:prstGeom prst="rect">
            <a:avLst/>
          </a:prstGeom>
        </p:spPr>
      </p:pic>
      <p:pic>
        <p:nvPicPr>
          <p:cNvPr id="33" name="그림 32" descr="사람, 실내, 쥐고있는, 여자이(가) 표시된 사진&#10;&#10;자동 생성된 설명">
            <a:extLst>
              <a:ext uri="{FF2B5EF4-FFF2-40B4-BE49-F238E27FC236}">
                <a16:creationId xmlns:a16="http://schemas.microsoft.com/office/drawing/2014/main" id="{FD0511A0-E8C0-4100-B940-9E5DB1B44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00" y="3376666"/>
            <a:ext cx="704314" cy="939085"/>
          </a:xfrm>
          <a:prstGeom prst="rect">
            <a:avLst/>
          </a:prstGeom>
        </p:spPr>
      </p:pic>
      <p:pic>
        <p:nvPicPr>
          <p:cNvPr id="35" name="그림 34" descr="사람, 실내, 검은색, 전면이(가) 표시된 사진&#10;&#10;자동 생성된 설명">
            <a:extLst>
              <a:ext uri="{FF2B5EF4-FFF2-40B4-BE49-F238E27FC236}">
                <a16:creationId xmlns:a16="http://schemas.microsoft.com/office/drawing/2014/main" id="{D82D4064-350E-45D4-8E99-B31287181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75" y="3376666"/>
            <a:ext cx="704314" cy="939085"/>
          </a:xfrm>
          <a:prstGeom prst="rect">
            <a:avLst/>
          </a:prstGeom>
        </p:spPr>
      </p:pic>
      <p:pic>
        <p:nvPicPr>
          <p:cNvPr id="37" name="그림 36" descr="사람, 실내, 남자, 노트북이(가) 표시된 사진&#10;&#10;자동 생성된 설명">
            <a:extLst>
              <a:ext uri="{FF2B5EF4-FFF2-40B4-BE49-F238E27FC236}">
                <a16:creationId xmlns:a16="http://schemas.microsoft.com/office/drawing/2014/main" id="{C7988618-521B-46BC-B3DD-86149A764C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5" y="4985986"/>
            <a:ext cx="693478" cy="939085"/>
          </a:xfrm>
          <a:prstGeom prst="rect">
            <a:avLst/>
          </a:prstGeom>
        </p:spPr>
      </p:pic>
      <p:pic>
        <p:nvPicPr>
          <p:cNvPr id="39" name="그림 38" descr="실내, 사람, 테이블, 앉아있는이(가) 표시된 사진&#10;&#10;자동 생성된 설명">
            <a:extLst>
              <a:ext uri="{FF2B5EF4-FFF2-40B4-BE49-F238E27FC236}">
                <a16:creationId xmlns:a16="http://schemas.microsoft.com/office/drawing/2014/main" id="{67D0B7F2-3179-4F33-8CBC-AB5610D78D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49" y="4985986"/>
            <a:ext cx="673692" cy="939085"/>
          </a:xfrm>
          <a:prstGeom prst="rect">
            <a:avLst/>
          </a:prstGeom>
        </p:spPr>
      </p:pic>
      <p:pic>
        <p:nvPicPr>
          <p:cNvPr id="42" name="그림 41" descr="사람, 실내, 서있는, 남자이(가) 표시된 사진&#10;&#10;자동 생성된 설명">
            <a:extLst>
              <a:ext uri="{FF2B5EF4-FFF2-40B4-BE49-F238E27FC236}">
                <a16:creationId xmlns:a16="http://schemas.microsoft.com/office/drawing/2014/main" id="{1E910091-8CBE-4D0C-9724-F3F6CBDD9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6" y="4985986"/>
            <a:ext cx="697257" cy="9390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7DC5EC9-1539-4640-8028-8C2F82C3B0A0}"/>
              </a:ext>
            </a:extLst>
          </p:cNvPr>
          <p:cNvSpPr txBox="1"/>
          <p:nvPr/>
        </p:nvSpPr>
        <p:spPr>
          <a:xfrm>
            <a:off x="941375" y="4467300"/>
            <a:ext cx="553998" cy="3337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19AB62-C15B-4EC4-ADED-DA462373D01A}"/>
              </a:ext>
            </a:extLst>
          </p:cNvPr>
          <p:cNvSpPr txBox="1"/>
          <p:nvPr/>
        </p:nvSpPr>
        <p:spPr>
          <a:xfrm>
            <a:off x="2155291" y="4467300"/>
            <a:ext cx="553998" cy="3337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FC9F9D-CF3E-419C-8443-16FEC2809065}"/>
              </a:ext>
            </a:extLst>
          </p:cNvPr>
          <p:cNvSpPr txBox="1"/>
          <p:nvPr/>
        </p:nvSpPr>
        <p:spPr>
          <a:xfrm>
            <a:off x="3435088" y="4467300"/>
            <a:ext cx="553998" cy="3337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7AFE0AF-FAB1-49E9-86A2-C9D6E4D1F09E}"/>
              </a:ext>
            </a:extLst>
          </p:cNvPr>
          <p:cNvSpPr/>
          <p:nvPr/>
        </p:nvSpPr>
        <p:spPr>
          <a:xfrm>
            <a:off x="470087" y="3228673"/>
            <a:ext cx="3648635" cy="28437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FC7DD3-88F9-43DA-B134-CD6D35064C31}"/>
              </a:ext>
            </a:extLst>
          </p:cNvPr>
          <p:cNvSpPr txBox="1"/>
          <p:nvPr/>
        </p:nvSpPr>
        <p:spPr>
          <a:xfrm>
            <a:off x="1319481" y="6154138"/>
            <a:ext cx="194984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[Image</a:t>
            </a:r>
            <a:r>
              <a:rPr lang="ko-KR" altLang="en-US" dirty="0"/>
              <a:t> </a:t>
            </a:r>
            <a:r>
              <a:rPr lang="en-US" altLang="ko-KR" dirty="0"/>
              <a:t>Dataset]</a:t>
            </a:r>
            <a:endParaRPr lang="ko-KR" altLang="en-US" dirty="0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F5C0E074-DD20-4C6D-8B98-D6E6A6557696}"/>
              </a:ext>
            </a:extLst>
          </p:cNvPr>
          <p:cNvSpPr/>
          <p:nvPr/>
        </p:nvSpPr>
        <p:spPr>
          <a:xfrm rot="5400000">
            <a:off x="3561658" y="3785737"/>
            <a:ext cx="2843756" cy="1729628"/>
          </a:xfrm>
          <a:prstGeom prst="triangle">
            <a:avLst>
              <a:gd name="adj" fmla="val 18088"/>
            </a:avLst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D065974-4191-4AF8-B721-7D9A7CB42177}"/>
              </a:ext>
            </a:extLst>
          </p:cNvPr>
          <p:cNvSpPr/>
          <p:nvPr/>
        </p:nvSpPr>
        <p:spPr>
          <a:xfrm rot="16200000">
            <a:off x="5600022" y="4068475"/>
            <a:ext cx="2843756" cy="1131364"/>
          </a:xfrm>
          <a:prstGeom prst="triangle">
            <a:avLst>
              <a:gd name="adj" fmla="val 53816"/>
            </a:avLst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29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4</a:t>
            </a:fld>
            <a:endParaRPr lang="ko-KR" altLang="en-US" sz="1400" dirty="0"/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9B89A3C7-D4F1-4B0B-987B-1087EBB56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257"/>
          <a:stretch/>
        </p:blipFill>
        <p:spPr>
          <a:xfrm>
            <a:off x="914475" y="1562061"/>
            <a:ext cx="4634314" cy="3811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EDD38E-F49D-4EC1-A1DF-E4DD1C1A41FB}"/>
              </a:ext>
            </a:extLst>
          </p:cNvPr>
          <p:cNvSpPr txBox="1"/>
          <p:nvPr/>
        </p:nvSpPr>
        <p:spPr>
          <a:xfrm>
            <a:off x="168389" y="5371833"/>
            <a:ext cx="6056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Input : Images (require good resolutions)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Output : Bounding box (Bbox)</a:t>
            </a:r>
            <a:r>
              <a:rPr lang="ko-KR" altLang="en-US" dirty="0"/>
              <a:t> </a:t>
            </a:r>
            <a:r>
              <a:rPr lang="en-US" altLang="ko-KR" dirty="0"/>
              <a:t>&amp; Class of objects </a:t>
            </a:r>
          </a:p>
          <a:p>
            <a:r>
              <a:rPr lang="en-US" altLang="ko-KR" dirty="0"/>
              <a:t>	    (require multiple labels of not fixed number)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1B535D-D489-46A5-A17D-CB0573507806}"/>
              </a:ext>
            </a:extLst>
          </p:cNvPr>
          <p:cNvSpPr/>
          <p:nvPr/>
        </p:nvSpPr>
        <p:spPr>
          <a:xfrm>
            <a:off x="7202108" y="5075331"/>
            <a:ext cx="46841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Regression</a:t>
            </a:r>
            <a:r>
              <a:rPr lang="ko-KR" altLang="en-US" dirty="0"/>
              <a:t>할 대상 </a:t>
            </a:r>
            <a:r>
              <a:rPr lang="en-US" altLang="ko-KR" dirty="0"/>
              <a:t>: Bbox ⇒ (</a:t>
            </a:r>
            <a:r>
              <a:rPr lang="en-US" altLang="ko-KR" b="1" dirty="0"/>
              <a:t>x, y, w, 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en-US" altLang="ko-KR" b="1" dirty="0"/>
              <a:t>x , y</a:t>
            </a:r>
            <a:r>
              <a:rPr lang="en-US" altLang="ko-KR" dirty="0"/>
              <a:t>) =  coordinate of center of Bbox</a:t>
            </a:r>
          </a:p>
          <a:p>
            <a:r>
              <a:rPr lang="en-US" altLang="ko-KR" b="1" dirty="0"/>
              <a:t>w</a:t>
            </a:r>
            <a:r>
              <a:rPr lang="en-US" altLang="ko-KR" dirty="0"/>
              <a:t> = width of Bbox , </a:t>
            </a:r>
            <a:r>
              <a:rPr lang="en-US" altLang="ko-KR" b="1" dirty="0"/>
              <a:t>h</a:t>
            </a:r>
            <a:r>
              <a:rPr lang="en-US" altLang="ko-KR" dirty="0"/>
              <a:t> = height of Bbox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594284-7C6A-4792-8BD8-AB57FF3490F9}"/>
              </a:ext>
            </a:extLst>
          </p:cNvPr>
          <p:cNvGrpSpPr/>
          <p:nvPr/>
        </p:nvGrpSpPr>
        <p:grpSpPr>
          <a:xfrm>
            <a:off x="6882953" y="1651377"/>
            <a:ext cx="4275791" cy="3264395"/>
            <a:chOff x="6676765" y="1541088"/>
            <a:chExt cx="4275791" cy="32643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5C6C5B1-C05C-462F-A4FF-DF077EBF1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4481" y="1633658"/>
              <a:ext cx="3648075" cy="3171825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1F13798-7E5F-4714-92B5-3993BED1C00C}"/>
                </a:ext>
              </a:extLst>
            </p:cNvPr>
            <p:cNvSpPr/>
            <p:nvPr/>
          </p:nvSpPr>
          <p:spPr>
            <a:xfrm>
              <a:off x="8881187" y="3173093"/>
              <a:ext cx="170330" cy="1703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D43A72-B21A-4F0F-83D5-09C41F3C60F9}"/>
                </a:ext>
              </a:extLst>
            </p:cNvPr>
            <p:cNvSpPr/>
            <p:nvPr/>
          </p:nvSpPr>
          <p:spPr>
            <a:xfrm>
              <a:off x="8574130" y="3173093"/>
              <a:ext cx="824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/>
                <a:t>(x , y)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AFC193-66C7-46CC-A7CD-8957A7425596}"/>
                </a:ext>
              </a:extLst>
            </p:cNvPr>
            <p:cNvSpPr txBox="1"/>
            <p:nvPr/>
          </p:nvSpPr>
          <p:spPr>
            <a:xfrm>
              <a:off x="6676765" y="3017218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h</a:t>
              </a:r>
              <a:endParaRPr lang="ko-KR" altLang="en-US" b="1" dirty="0"/>
            </a:p>
          </p:txBody>
        </p:sp>
        <p:sp>
          <p:nvSpPr>
            <p:cNvPr id="8" name="왼쪽 대괄호 7">
              <a:extLst>
                <a:ext uri="{FF2B5EF4-FFF2-40B4-BE49-F238E27FC236}">
                  <a16:creationId xmlns:a16="http://schemas.microsoft.com/office/drawing/2014/main" id="{AA243776-77BC-4C0D-AFD3-4FE0A6E78512}"/>
                </a:ext>
              </a:extLst>
            </p:cNvPr>
            <p:cNvSpPr/>
            <p:nvPr/>
          </p:nvSpPr>
          <p:spPr>
            <a:xfrm>
              <a:off x="7244392" y="2193384"/>
              <a:ext cx="178702" cy="2084974"/>
            </a:xfrm>
            <a:prstGeom prst="leftBracket">
              <a:avLst>
                <a:gd name="adj" fmla="val 4800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왼쪽 대괄호 22">
              <a:extLst>
                <a:ext uri="{FF2B5EF4-FFF2-40B4-BE49-F238E27FC236}">
                  <a16:creationId xmlns:a16="http://schemas.microsoft.com/office/drawing/2014/main" id="{4FEA2BDB-80F4-4A82-A174-1FED582A821E}"/>
                </a:ext>
              </a:extLst>
            </p:cNvPr>
            <p:cNvSpPr/>
            <p:nvPr/>
          </p:nvSpPr>
          <p:spPr>
            <a:xfrm rot="5400000">
              <a:off x="8843872" y="594087"/>
              <a:ext cx="244960" cy="2896804"/>
            </a:xfrm>
            <a:prstGeom prst="leftBracket">
              <a:avLst>
                <a:gd name="adj" fmla="val 4800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B9C752-D817-4906-AC58-003E85D3D44D}"/>
                </a:ext>
              </a:extLst>
            </p:cNvPr>
            <p:cNvSpPr txBox="1"/>
            <p:nvPr/>
          </p:nvSpPr>
          <p:spPr>
            <a:xfrm>
              <a:off x="8881187" y="1541088"/>
              <a:ext cx="3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</a:t>
              </a:r>
              <a:endParaRPr lang="ko-KR" altLang="en-US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7DF372F-C986-444E-B4AE-006160F8CAA1}"/>
              </a:ext>
            </a:extLst>
          </p:cNvPr>
          <p:cNvSpPr txBox="1"/>
          <p:nvPr/>
        </p:nvSpPr>
        <p:spPr>
          <a:xfrm>
            <a:off x="640451" y="764302"/>
            <a:ext cx="320187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/>
              <a:t>Object Detection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909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5</a:t>
            </a:fld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55BF2D-AB21-4152-BC60-BD5D8B5F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903" y="2082141"/>
            <a:ext cx="7381699" cy="37663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0A69CF-4451-4E7E-902A-B4FB4B7BC2FA}"/>
              </a:ext>
            </a:extLst>
          </p:cNvPr>
          <p:cNvSpPr/>
          <p:nvPr/>
        </p:nvSpPr>
        <p:spPr>
          <a:xfrm>
            <a:off x="3715710" y="5678730"/>
            <a:ext cx="450956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b="1" dirty="0">
                <a:ln>
                  <a:solidFill>
                    <a:srgbClr val="95C8EF">
                      <a:alpha val="0"/>
                    </a:srgbClr>
                  </a:solidFill>
                </a:ln>
              </a:rPr>
              <a:t>Object detection list from 2014 to now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64ABA73-A55A-46D4-A4CC-2734E7453830}"/>
              </a:ext>
            </a:extLst>
          </p:cNvPr>
          <p:cNvSpPr/>
          <p:nvPr/>
        </p:nvSpPr>
        <p:spPr>
          <a:xfrm>
            <a:off x="2214282" y="4661647"/>
            <a:ext cx="1501428" cy="6842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5563F1-5FE4-4A0D-8FD2-F9DAE568C328}"/>
              </a:ext>
            </a:extLst>
          </p:cNvPr>
          <p:cNvSpPr txBox="1"/>
          <p:nvPr/>
        </p:nvSpPr>
        <p:spPr>
          <a:xfrm>
            <a:off x="640450" y="764302"/>
            <a:ext cx="5455549" cy="142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/>
              <a:t>Object Detection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Object Detection</a:t>
            </a:r>
            <a:r>
              <a:rPr lang="ko-KR" altLang="en-US" dirty="0"/>
              <a:t>중 </a:t>
            </a:r>
            <a:r>
              <a:rPr lang="en-US" altLang="ko-KR" dirty="0"/>
              <a:t>Mask RCNN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2280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9A68A9B-A427-4E3A-AFFC-8BF414B2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108" y="2278567"/>
            <a:ext cx="5050569" cy="431266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6</a:t>
            </a:fld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1912DA-54B5-4761-A687-45FF0C7FE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9" y="3023895"/>
            <a:ext cx="6715039" cy="2724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01034-A8C2-4081-9C69-B45B55F10EC0}"/>
              </a:ext>
            </a:extLst>
          </p:cNvPr>
          <p:cNvSpPr txBox="1"/>
          <p:nvPr/>
        </p:nvSpPr>
        <p:spPr>
          <a:xfrm>
            <a:off x="640451" y="764302"/>
            <a:ext cx="9297876" cy="188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/>
              <a:t>Object Detection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Mask R-CNN Architecture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dirty="0"/>
              <a:t>- </a:t>
            </a:r>
            <a:r>
              <a:rPr lang="ko-KR" altLang="en-US" dirty="0"/>
              <a:t>기존의 </a:t>
            </a:r>
            <a:r>
              <a:rPr lang="en-US" altLang="ko-KR" dirty="0"/>
              <a:t>Object Detection Model</a:t>
            </a:r>
            <a:r>
              <a:rPr lang="ko-KR" altLang="en-US" dirty="0"/>
              <a:t>인 </a:t>
            </a:r>
            <a:r>
              <a:rPr lang="en-US" altLang="ko-KR" dirty="0"/>
              <a:t>Faster R-CNN</a:t>
            </a:r>
            <a:r>
              <a:rPr lang="ko-KR" altLang="en-US" dirty="0"/>
              <a:t>에 추가적으로 </a:t>
            </a:r>
            <a:r>
              <a:rPr lang="en-US" altLang="ko-KR" dirty="0"/>
              <a:t>Object Mask </a:t>
            </a:r>
            <a:r>
              <a:rPr lang="ko-KR" altLang="en-US" dirty="0"/>
              <a:t>추가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4462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7</a:t>
            </a:fld>
            <a:endParaRPr lang="ko-KR" altLang="en-US" sz="1400" dirty="0"/>
          </a:p>
        </p:txBody>
      </p:sp>
      <p:pic>
        <p:nvPicPr>
          <p:cNvPr id="15" name="그림 14" descr="사람, 실내, 앉아있는, 소년이(가) 표시된 사진&#10;&#10;자동 생성된 설명">
            <a:extLst>
              <a:ext uri="{FF2B5EF4-FFF2-40B4-BE49-F238E27FC236}">
                <a16:creationId xmlns:a16="http://schemas.microsoft.com/office/drawing/2014/main" id="{FC7E87B8-68AA-49F4-A015-60F10CC71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79" y="2136858"/>
            <a:ext cx="1720887" cy="2330367"/>
          </a:xfrm>
          <a:prstGeom prst="rect">
            <a:avLst/>
          </a:prstGeom>
        </p:spPr>
      </p:pic>
      <p:pic>
        <p:nvPicPr>
          <p:cNvPr id="17" name="그림 16" descr="사람, 남자, 실내, 젊은이(가) 표시된 사진&#10;&#10;자동 생성된 설명">
            <a:extLst>
              <a:ext uri="{FF2B5EF4-FFF2-40B4-BE49-F238E27FC236}">
                <a16:creationId xmlns:a16="http://schemas.microsoft.com/office/drawing/2014/main" id="{FDD2D46D-D9CA-4B33-9825-5B186D1F8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1" y="2136858"/>
            <a:ext cx="1747775" cy="2330367"/>
          </a:xfrm>
          <a:prstGeom prst="rect">
            <a:avLst/>
          </a:prstGeom>
        </p:spPr>
      </p:pic>
      <p:pic>
        <p:nvPicPr>
          <p:cNvPr id="19" name="그림 18" descr="건물, 사람, 실외, 남자이(가) 표시된 사진&#10;&#10;자동 생성된 설명">
            <a:extLst>
              <a:ext uri="{FF2B5EF4-FFF2-40B4-BE49-F238E27FC236}">
                <a16:creationId xmlns:a16="http://schemas.microsoft.com/office/drawing/2014/main" id="{0A8F7C2D-D342-4DBD-9AA4-8735C93F3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30" y="2136858"/>
            <a:ext cx="1747775" cy="2330368"/>
          </a:xfrm>
          <a:prstGeom prst="rect">
            <a:avLst/>
          </a:prstGeom>
        </p:spPr>
      </p:pic>
      <p:pic>
        <p:nvPicPr>
          <p:cNvPr id="21" name="그림 20" descr="사람, 실내, 남자, 여자이(가) 표시된 사진&#10;&#10;자동 생성된 설명">
            <a:extLst>
              <a:ext uri="{FF2B5EF4-FFF2-40B4-BE49-F238E27FC236}">
                <a16:creationId xmlns:a16="http://schemas.microsoft.com/office/drawing/2014/main" id="{95B9E123-6E4D-4A89-BE52-4BD3FF2BF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45" y="2136858"/>
            <a:ext cx="1709139" cy="2278852"/>
          </a:xfrm>
          <a:prstGeom prst="rect">
            <a:avLst/>
          </a:prstGeom>
          <a:ln w="44450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9E628F-8007-4FC0-878A-01909CE12246}"/>
              </a:ext>
            </a:extLst>
          </p:cNvPr>
          <p:cNvSpPr txBox="1"/>
          <p:nvPr/>
        </p:nvSpPr>
        <p:spPr>
          <a:xfrm>
            <a:off x="10257960" y="2733674"/>
            <a:ext cx="174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. . . . .  </a:t>
            </a:r>
            <a:endParaRPr lang="ko-KR" altLang="en-US" sz="3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0BDB92-3900-453B-9FBF-59EA7F773772}"/>
              </a:ext>
            </a:extLst>
          </p:cNvPr>
          <p:cNvSpPr txBox="1"/>
          <p:nvPr/>
        </p:nvSpPr>
        <p:spPr>
          <a:xfrm>
            <a:off x="3479596" y="5479115"/>
            <a:ext cx="515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Original Image </a:t>
            </a:r>
            <a:r>
              <a:rPr lang="ko-KR" altLang="en-US" dirty="0"/>
              <a:t>다양하게</a:t>
            </a:r>
            <a:r>
              <a:rPr lang="en-US" altLang="ko-KR" dirty="0"/>
              <a:t> 1</a:t>
            </a:r>
            <a:r>
              <a:rPr lang="ko-KR" altLang="en-US" dirty="0"/>
              <a:t>인당 </a:t>
            </a:r>
            <a:r>
              <a:rPr lang="en-US" altLang="ko-KR" dirty="0"/>
              <a:t>60</a:t>
            </a:r>
            <a:r>
              <a:rPr lang="ko-KR" altLang="en-US" dirty="0"/>
              <a:t>장씩 준비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EEE1DEDA-39D7-4DE8-8788-7C7DAE26D3EE}"/>
              </a:ext>
            </a:extLst>
          </p:cNvPr>
          <p:cNvSpPr/>
          <p:nvPr/>
        </p:nvSpPr>
        <p:spPr>
          <a:xfrm rot="16200000">
            <a:off x="5836856" y="260243"/>
            <a:ext cx="443317" cy="952434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8E120-DEBD-45DF-A53B-65F11FC13EBE}"/>
              </a:ext>
            </a:extLst>
          </p:cNvPr>
          <p:cNvSpPr txBox="1"/>
          <p:nvPr/>
        </p:nvSpPr>
        <p:spPr>
          <a:xfrm>
            <a:off x="640451" y="764302"/>
            <a:ext cx="3510926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/>
              <a:t>Data Preprocessing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Image Dataset</a:t>
            </a:r>
          </a:p>
        </p:txBody>
      </p:sp>
    </p:spTree>
    <p:extLst>
      <p:ext uri="{BB962C8B-B14F-4D97-AF65-F5344CB8AC3E}">
        <p14:creationId xmlns:p14="http://schemas.microsoft.com/office/powerpoint/2010/main" val="379178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8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640450" y="764302"/>
            <a:ext cx="9875149" cy="151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/>
              <a:t>Data Augmentation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증식을 위해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Supervisely</a:t>
            </a:r>
            <a:r>
              <a:rPr lang="en-US" altLang="ko-KR" sz="2000" dirty="0"/>
              <a:t>’ application </a:t>
            </a:r>
            <a:r>
              <a:rPr lang="ko-KR" altLang="en-US" sz="2000" dirty="0"/>
              <a:t>자체 언어 </a:t>
            </a:r>
            <a:r>
              <a:rPr lang="en-US" altLang="ko-KR" sz="2000" dirty="0"/>
              <a:t>DTL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                        (</a:t>
            </a:r>
            <a:r>
              <a:rPr lang="en-GB" altLang="ko-KR" sz="2000" dirty="0">
                <a:hlinkClick r:id="rId3"/>
              </a:rPr>
              <a:t>https://supervise.ly/</a:t>
            </a:r>
            <a:r>
              <a:rPr lang="en-GB" altLang="ko-KR" sz="2000" dirty="0"/>
              <a:t>)</a:t>
            </a:r>
            <a:endParaRPr lang="ko-KR" altLang="en-US" sz="2000" dirty="0"/>
          </a:p>
        </p:txBody>
      </p:sp>
      <p:sp>
        <p:nvSpPr>
          <p:cNvPr id="5" name="오른쪽 화살표 4"/>
          <p:cNvSpPr/>
          <p:nvPr/>
        </p:nvSpPr>
        <p:spPr>
          <a:xfrm>
            <a:off x="5693981" y="3881718"/>
            <a:ext cx="1057836" cy="7309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48F602-CADF-4E2E-87C9-20489D58428B}"/>
              </a:ext>
            </a:extLst>
          </p:cNvPr>
          <p:cNvGrpSpPr/>
          <p:nvPr/>
        </p:nvGrpSpPr>
        <p:grpSpPr>
          <a:xfrm>
            <a:off x="6916702" y="2410701"/>
            <a:ext cx="4782692" cy="3940051"/>
            <a:chOff x="7011909" y="2396102"/>
            <a:chExt cx="4782692" cy="39400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FE61BE-4518-4E97-8656-16613BFCC274}"/>
                </a:ext>
              </a:extLst>
            </p:cNvPr>
            <p:cNvSpPr txBox="1"/>
            <p:nvPr/>
          </p:nvSpPr>
          <p:spPr>
            <a:xfrm>
              <a:off x="7022937" y="2681306"/>
              <a:ext cx="477166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base"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코드</a:t>
              </a:r>
              <a:r>
                <a:rPr lang="en-US" altLang="ko-KR" sz="2000" dirty="0"/>
                <a:t> format</a:t>
              </a:r>
            </a:p>
            <a:p>
              <a:pPr fontAlgn="base"/>
              <a:r>
                <a:rPr lang="en-US" altLang="ko-KR" sz="2000" dirty="0"/>
                <a:t>{</a:t>
              </a:r>
            </a:p>
            <a:p>
              <a:pPr fontAlgn="base"/>
              <a:r>
                <a:rPr lang="en-US" altLang="ko-KR" sz="2000" dirty="0"/>
                <a:t>	"action": "data",</a:t>
              </a:r>
            </a:p>
            <a:p>
              <a:pPr fontAlgn="base"/>
              <a:r>
                <a:rPr lang="en-US" altLang="ko-KR" sz="2000" dirty="0"/>
                <a:t>	"</a:t>
              </a:r>
              <a:r>
                <a:rPr lang="en-US" altLang="ko-KR" sz="2000" dirty="0" err="1"/>
                <a:t>src</a:t>
              </a:r>
              <a:r>
                <a:rPr lang="en-US" altLang="ko-KR" sz="2000" dirty="0"/>
                <a:t>": [</a:t>
              </a:r>
            </a:p>
            <a:p>
              <a:pPr fontAlgn="base"/>
              <a:r>
                <a:rPr lang="en-US" altLang="ko-KR" sz="2000" dirty="0"/>
                <a:t>	"</a:t>
              </a:r>
              <a:r>
                <a:rPr lang="en-US" altLang="ko-KR" sz="2000" dirty="0" err="1"/>
                <a:t>my_project</a:t>
              </a:r>
              <a:r>
                <a:rPr lang="en-US" altLang="ko-KR" sz="2000" dirty="0"/>
                <a:t>/*"</a:t>
              </a:r>
            </a:p>
            <a:p>
              <a:pPr fontAlgn="base"/>
              <a:r>
                <a:rPr lang="en-US" altLang="ko-KR" sz="2000" dirty="0"/>
                <a:t>	],</a:t>
              </a:r>
            </a:p>
            <a:p>
              <a:pPr fontAlgn="base"/>
              <a:r>
                <a:rPr lang="en-US" altLang="ko-KR" sz="2000" dirty="0"/>
                <a:t>	"</a:t>
              </a:r>
              <a:r>
                <a:rPr lang="en-US" altLang="ko-KR" sz="2000" dirty="0" err="1"/>
                <a:t>dst</a:t>
              </a:r>
              <a:r>
                <a:rPr lang="en-US" altLang="ko-KR" sz="2000" dirty="0"/>
                <a:t>": "$data",</a:t>
              </a:r>
            </a:p>
            <a:p>
              <a:pPr fontAlgn="base"/>
              <a:r>
                <a:rPr lang="en-US" altLang="ko-KR" sz="2000" dirty="0"/>
                <a:t>	"settings": {</a:t>
              </a:r>
            </a:p>
            <a:p>
              <a:pPr fontAlgn="base"/>
              <a:r>
                <a:rPr lang="en-US" altLang="ko-KR" sz="2000" dirty="0"/>
                <a:t>	"</a:t>
              </a:r>
              <a:r>
                <a:rPr lang="en-US" altLang="ko-KR" sz="2000" dirty="0" err="1"/>
                <a:t>classes_mapping</a:t>
              </a:r>
              <a:r>
                <a:rPr lang="en-US" altLang="ko-KR" sz="2000" dirty="0"/>
                <a:t>": "default"</a:t>
              </a:r>
            </a:p>
            <a:p>
              <a:pPr fontAlgn="base"/>
              <a:r>
                <a:rPr lang="en-US" altLang="ko-KR" sz="2000" dirty="0"/>
                <a:t>	}</a:t>
              </a:r>
            </a:p>
            <a:p>
              <a:pPr fontAlgn="base"/>
              <a:r>
                <a:rPr lang="en-US" altLang="ko-KR" sz="2000" dirty="0"/>
                <a:t>}</a:t>
              </a:r>
            </a:p>
          </p:txBody>
        </p:sp>
        <p:sp>
          <p:nvSpPr>
            <p:cNvPr id="8" name="액자 7"/>
            <p:cNvSpPr/>
            <p:nvPr/>
          </p:nvSpPr>
          <p:spPr>
            <a:xfrm>
              <a:off x="7011909" y="2396102"/>
              <a:ext cx="4660138" cy="3940051"/>
            </a:xfrm>
            <a:prstGeom prst="frame">
              <a:avLst>
                <a:gd name="adj1" fmla="val 87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B533A8-5708-4323-86FA-EF1E8E92A71C}"/>
              </a:ext>
            </a:extLst>
          </p:cNvPr>
          <p:cNvGrpSpPr/>
          <p:nvPr/>
        </p:nvGrpSpPr>
        <p:grpSpPr>
          <a:xfrm>
            <a:off x="640450" y="2410701"/>
            <a:ext cx="4799735" cy="3940051"/>
            <a:chOff x="555812" y="2278755"/>
            <a:chExt cx="4799735" cy="39400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FE61BE-4518-4E97-8656-16613BFCC274}"/>
                </a:ext>
              </a:extLst>
            </p:cNvPr>
            <p:cNvSpPr txBox="1"/>
            <p:nvPr/>
          </p:nvSpPr>
          <p:spPr>
            <a:xfrm>
              <a:off x="592218" y="2560603"/>
              <a:ext cx="4763329" cy="3072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4</a:t>
              </a:r>
              <a:r>
                <a:rPr lang="ko-KR" altLang="en-US" sz="2000" dirty="0"/>
                <a:t>가지 </a:t>
              </a:r>
              <a:r>
                <a:rPr lang="en-US" altLang="ko-KR" sz="2000" dirty="0"/>
                <a:t>object</a:t>
              </a:r>
              <a:r>
                <a:rPr lang="ko-KR" altLang="en-US" sz="2000" dirty="0"/>
                <a:t>로 변환 내용 정의</a:t>
              </a:r>
              <a:endParaRPr lang="en-US" altLang="ko-KR" sz="2000" dirty="0"/>
            </a:p>
            <a:p>
              <a:pPr marL="457200" indent="-457200">
                <a:lnSpc>
                  <a:spcPct val="200000"/>
                </a:lnSpc>
                <a:buAutoNum type="arabicParenBoth"/>
              </a:pPr>
              <a:r>
                <a:rPr lang="en-US" altLang="ko-KR" sz="2000" dirty="0"/>
                <a:t>Action – define type of operation</a:t>
              </a:r>
            </a:p>
            <a:p>
              <a:pPr marL="457200" indent="-457200">
                <a:lnSpc>
                  <a:spcPct val="200000"/>
                </a:lnSpc>
                <a:buAutoNum type="arabicParenBoth"/>
              </a:pPr>
              <a:r>
                <a:rPr lang="en-US" altLang="ko-KR" sz="2000" dirty="0"/>
                <a:t>Source – input data</a:t>
              </a:r>
            </a:p>
            <a:p>
              <a:pPr marL="457200" indent="-457200">
                <a:lnSpc>
                  <a:spcPct val="200000"/>
                </a:lnSpc>
                <a:buAutoNum type="arabicParenBoth"/>
              </a:pPr>
              <a:r>
                <a:rPr lang="en-US" altLang="ko-KR" sz="2000" dirty="0"/>
                <a:t>Destination – output data</a:t>
              </a:r>
            </a:p>
            <a:p>
              <a:pPr marL="457200" indent="-457200">
                <a:lnSpc>
                  <a:spcPct val="200000"/>
                </a:lnSpc>
                <a:buAutoNum type="arabicParenBoth"/>
              </a:pPr>
              <a:r>
                <a:rPr lang="en-US" altLang="ko-KR" sz="2000" dirty="0"/>
                <a:t>Setting – transformation settings</a:t>
              </a:r>
            </a:p>
          </p:txBody>
        </p:sp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87BBEDC3-8A62-4E76-8BC1-17DAD06B1F5D}"/>
                </a:ext>
              </a:extLst>
            </p:cNvPr>
            <p:cNvSpPr/>
            <p:nvPr/>
          </p:nvSpPr>
          <p:spPr>
            <a:xfrm>
              <a:off x="555812" y="2278755"/>
              <a:ext cx="4774357" cy="3940051"/>
            </a:xfrm>
            <a:prstGeom prst="frame">
              <a:avLst>
                <a:gd name="adj1" fmla="val 87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847DD6D5-4100-423A-BF6E-A4EAEFF44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48" y="1822446"/>
            <a:ext cx="2090766" cy="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01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2EFEA2-2F36-4B38-B27C-51A21396A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4033" y="1908387"/>
            <a:ext cx="8343935" cy="22661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6733505"/>
            <a:ext cx="12192000" cy="5151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888D2D-F331-4793-A7DD-B5F442D0647A}"/>
              </a:ext>
            </a:extLst>
          </p:cNvPr>
          <p:cNvSpPr/>
          <p:nvPr/>
        </p:nvSpPr>
        <p:spPr>
          <a:xfrm>
            <a:off x="-1" y="521847"/>
            <a:ext cx="12192001" cy="564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1D7AF7-4465-41E2-AAB0-C00D85202F27}"/>
              </a:ext>
            </a:extLst>
          </p:cNvPr>
          <p:cNvSpPr/>
          <p:nvPr/>
        </p:nvSpPr>
        <p:spPr>
          <a:xfrm>
            <a:off x="3070515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배경 이론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FC2793-0F69-4B11-92D5-59F7492D223D}"/>
              </a:ext>
            </a:extLst>
          </p:cNvPr>
          <p:cNvSpPr/>
          <p:nvPr/>
        </p:nvSpPr>
        <p:spPr>
          <a:xfrm>
            <a:off x="6140519" y="-12620"/>
            <a:ext cx="2988000" cy="4923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C54A73-9A2C-402A-9CCF-601542B2EE03}"/>
              </a:ext>
            </a:extLst>
          </p:cNvPr>
          <p:cNvSpPr/>
          <p:nvPr/>
        </p:nvSpPr>
        <p:spPr>
          <a:xfrm>
            <a:off x="9210523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CB5514-A8C5-4242-AC02-B113A6082A4D}"/>
              </a:ext>
            </a:extLst>
          </p:cNvPr>
          <p:cNvSpPr/>
          <p:nvPr/>
        </p:nvSpPr>
        <p:spPr>
          <a:xfrm>
            <a:off x="511" y="-12620"/>
            <a:ext cx="2988000" cy="492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설계 목표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B5BCEB62-1025-4143-9F90-6967836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601" y="6448951"/>
            <a:ext cx="404153" cy="377155"/>
          </a:xfrm>
        </p:spPr>
        <p:txBody>
          <a:bodyPr/>
          <a:lstStyle/>
          <a:p>
            <a:fld id="{FA344E5F-3B49-401E-91BD-F10CA3200B57}" type="slidenum">
              <a:rPr lang="ko-KR" altLang="en-US" sz="1400" smtClean="0"/>
              <a:t>9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640450" y="764302"/>
            <a:ext cx="11246749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ko-KR" sz="2400" b="1" dirty="0"/>
              <a:t>Data Augmentation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Transformation method </a:t>
            </a:r>
            <a:r>
              <a:rPr lang="ko-KR" altLang="en-US" sz="2000" dirty="0"/>
              <a:t>중 </a:t>
            </a:r>
            <a:r>
              <a:rPr lang="en-US" altLang="ko-KR" sz="2000" dirty="0"/>
              <a:t>crop, flip, rotate</a:t>
            </a:r>
            <a:r>
              <a:rPr lang="ko-KR" altLang="en-US" sz="2000" dirty="0"/>
              <a:t>의 조합으로 데이터 </a:t>
            </a:r>
            <a:r>
              <a:rPr lang="en-US" altLang="ko-KR" sz="2000" dirty="0"/>
              <a:t>5</a:t>
            </a:r>
            <a:r>
              <a:rPr lang="ko-KR" altLang="en-US" sz="2000" dirty="0"/>
              <a:t>배 증식</a:t>
            </a:r>
            <a:endParaRPr lang="en-US" altLang="ko-KR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E61BE-4518-4E97-8656-16613BFCC274}"/>
              </a:ext>
            </a:extLst>
          </p:cNvPr>
          <p:cNvSpPr txBox="1"/>
          <p:nvPr/>
        </p:nvSpPr>
        <p:spPr>
          <a:xfrm>
            <a:off x="1037559" y="1908387"/>
            <a:ext cx="310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000" b="1" dirty="0"/>
              <a:t>[computational graph]</a:t>
            </a:r>
          </a:p>
        </p:txBody>
      </p:sp>
      <p:pic>
        <p:nvPicPr>
          <p:cNvPr id="32" name="그림 31" descr="사람, 실내, 남자, 여자이(가) 표시된 사진&#10;&#10;자동 생성된 설명">
            <a:extLst>
              <a:ext uri="{FF2B5EF4-FFF2-40B4-BE49-F238E27FC236}">
                <a16:creationId xmlns:a16="http://schemas.microsoft.com/office/drawing/2014/main" id="{9724AC4D-FC83-4FBE-9F66-D30A73CDD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05" y="4294144"/>
            <a:ext cx="1483202" cy="1977602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pic>
        <p:nvPicPr>
          <p:cNvPr id="33" name="그림 32" descr="사람, 실내, 남자, 노트북이(가) 표시된 사진&#10;&#10;자동 생성된 설명">
            <a:extLst>
              <a:ext uri="{FF2B5EF4-FFF2-40B4-BE49-F238E27FC236}">
                <a16:creationId xmlns:a16="http://schemas.microsoft.com/office/drawing/2014/main" id="{A8317EDB-1D58-46AC-ACC9-06E33AFD91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61" r="10061" b="16916"/>
          <a:stretch/>
        </p:blipFill>
        <p:spPr>
          <a:xfrm>
            <a:off x="5140212" y="4294144"/>
            <a:ext cx="1527200" cy="1718256"/>
          </a:xfrm>
          <a:prstGeom prst="rect">
            <a:avLst/>
          </a:prstGeom>
        </p:spPr>
      </p:pic>
      <p:pic>
        <p:nvPicPr>
          <p:cNvPr id="34" name="그림 33" descr="사람, 남자, 노트북, 보는이(가) 표시된 사진&#10;&#10;자동 생성된 설명">
            <a:extLst>
              <a:ext uri="{FF2B5EF4-FFF2-40B4-BE49-F238E27FC236}">
                <a16:creationId xmlns:a16="http://schemas.microsoft.com/office/drawing/2014/main" id="{ACF75FC9-D5FE-4B9A-8B6F-530C5D722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65" y="4294144"/>
            <a:ext cx="1834791" cy="2020261"/>
          </a:xfrm>
          <a:prstGeom prst="rect">
            <a:avLst/>
          </a:prstGeom>
        </p:spPr>
      </p:pic>
      <p:pic>
        <p:nvPicPr>
          <p:cNvPr id="35" name="그림 34" descr="사람, 실내, 남자, 노트북이(가) 표시된 사진&#10;&#10;자동 생성된 설명">
            <a:extLst>
              <a:ext uri="{FF2B5EF4-FFF2-40B4-BE49-F238E27FC236}">
                <a16:creationId xmlns:a16="http://schemas.microsoft.com/office/drawing/2014/main" id="{DDAE3053-4E02-405A-8C3C-AA7FEF094F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109" y="4294144"/>
            <a:ext cx="1636771" cy="1971235"/>
          </a:xfrm>
          <a:prstGeom prst="rect">
            <a:avLst/>
          </a:prstGeom>
        </p:spPr>
      </p:pic>
      <p:pic>
        <p:nvPicPr>
          <p:cNvPr id="36" name="그림 35" descr="사람, 실내, 남자, 여자이(가) 표시된 사진&#10;&#10;자동 생성된 설명">
            <a:extLst>
              <a:ext uri="{FF2B5EF4-FFF2-40B4-BE49-F238E27FC236}">
                <a16:creationId xmlns:a16="http://schemas.microsoft.com/office/drawing/2014/main" id="{D5E0E62A-8A5E-4B27-BBA0-F06CE0515C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60" y="4294144"/>
            <a:ext cx="1527199" cy="20362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71D3427-6DC9-4BBC-9F43-2B7714402360}"/>
              </a:ext>
            </a:extLst>
          </p:cNvPr>
          <p:cNvSpPr txBox="1"/>
          <p:nvPr/>
        </p:nvSpPr>
        <p:spPr>
          <a:xfrm>
            <a:off x="1258586" y="6348688"/>
            <a:ext cx="17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[Original Image]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DFE8D8-AB58-453E-9AEE-920E94D170C1}"/>
              </a:ext>
            </a:extLst>
          </p:cNvPr>
          <p:cNvSpPr txBox="1"/>
          <p:nvPr/>
        </p:nvSpPr>
        <p:spPr>
          <a:xfrm>
            <a:off x="3130239" y="6348688"/>
            <a:ext cx="17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[Flip]</a:t>
            </a:r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A411FA-7CDD-438B-A8B6-5F89164943F9}"/>
              </a:ext>
            </a:extLst>
          </p:cNvPr>
          <p:cNvSpPr txBox="1"/>
          <p:nvPr/>
        </p:nvSpPr>
        <p:spPr>
          <a:xfrm>
            <a:off x="5023892" y="6348688"/>
            <a:ext cx="17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[Crop]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ED1391-4A3E-40F1-BB01-7C5E66047FA9}"/>
              </a:ext>
            </a:extLst>
          </p:cNvPr>
          <p:cNvSpPr txBox="1"/>
          <p:nvPr/>
        </p:nvSpPr>
        <p:spPr>
          <a:xfrm>
            <a:off x="7071340" y="6348688"/>
            <a:ext cx="17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[Rotate]</a:t>
            </a:r>
            <a:endParaRPr lang="ko-KR" alt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116E18-9271-441B-B621-9B975EFEAAFC}"/>
              </a:ext>
            </a:extLst>
          </p:cNvPr>
          <p:cNvSpPr txBox="1"/>
          <p:nvPr/>
        </p:nvSpPr>
        <p:spPr>
          <a:xfrm>
            <a:off x="9173574" y="6348688"/>
            <a:ext cx="17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[Rotate &amp; Flip]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40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1" grpId="0"/>
      <p:bldP spid="4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1283</Words>
  <Application>Microsoft Office PowerPoint</Application>
  <PresentationFormat>와이드스크린</PresentationFormat>
  <Paragraphs>258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함초롬바탕</vt:lpstr>
      <vt:lpstr>Arial</vt:lpstr>
      <vt:lpstr>Wingdings</vt:lpstr>
      <vt:lpstr>Office 테마</vt:lpstr>
      <vt:lpstr>출석체크 AI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출석체크 AI</dc:title>
  <dc:creator>허 찬</dc:creator>
  <cp:lastModifiedBy>허 찬</cp:lastModifiedBy>
  <cp:revision>41</cp:revision>
  <dcterms:created xsi:type="dcterms:W3CDTF">2020-06-25T09:38:24Z</dcterms:created>
  <dcterms:modified xsi:type="dcterms:W3CDTF">2020-06-26T09:47:27Z</dcterms:modified>
</cp:coreProperties>
</file>